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4" r:id="rId3"/>
    <p:sldId id="257" r:id="rId4"/>
    <p:sldId id="259" r:id="rId5"/>
    <p:sldId id="266" r:id="rId6"/>
    <p:sldId id="270" r:id="rId7"/>
    <p:sldId id="271" r:id="rId8"/>
    <p:sldId id="273" r:id="rId9"/>
    <p:sldId id="274" r:id="rId10"/>
    <p:sldId id="275" r:id="rId11"/>
    <p:sldId id="276" r:id="rId12"/>
    <p:sldId id="277" r:id="rId1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0" autoAdjust="0"/>
    <p:restoredTop sz="81837" autoAdjust="0"/>
  </p:normalViewPr>
  <p:slideViewPr>
    <p:cSldViewPr>
      <p:cViewPr>
        <p:scale>
          <a:sx n="102" d="100"/>
          <a:sy n="102" d="100"/>
        </p:scale>
        <p:origin x="1256"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48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2.jpg>
</file>

<file path=ppt/media/image3.jpg>
</file>

<file path=ppt/media/image4.jp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2B334C-B876-4380-A3ED-FD1FC431138E}" type="datetimeFigureOut">
              <a:rPr lang="zh-CN" altLang="en-US" smtClean="0"/>
              <a:pPr/>
              <a:t>2025/7/31</a:t>
            </a:fld>
            <a:endParaRPr lang="zh-CN"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063DC9-B83A-4AE5-B5FA-001751DE6349}"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[GU] Greetings</a:t>
            </a:r>
            <a:r>
              <a:rPr lang="en-US" altLang="zh-CN" baseline="0" dirty="0"/>
              <a:t> all, we are Team 2 from Meeting Room 4 which is honored to be here, introducing </a:t>
            </a:r>
            <a:r>
              <a:rPr lang="en-US" altLang="zh-CN" baseline="0" dirty="0" err="1"/>
              <a:t>Stockex</a:t>
            </a:r>
            <a:r>
              <a:rPr lang="en-US" altLang="zh-CN" baseline="0" dirty="0"/>
              <a:t>, the project work of our team.</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[Kyran] Both</a:t>
            </a:r>
            <a:r>
              <a:rPr lang="en-US" altLang="zh-CN" baseline="0" dirty="0"/>
              <a:t> the pages feature a top bar (CLICK) which gives internal link to and from the stocks and forex, shown (CLICK) here. </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[Kyran] Our team</a:t>
            </a:r>
            <a:r>
              <a:rPr lang="en-US" altLang="zh-CN" baseline="0" dirty="0"/>
              <a:t> has also improved the overall appearance of user interface by referencing CSS files for ultimate display, which is completely designed by our group ourselves.</a:t>
            </a:r>
            <a:r>
              <a:rPr lang="en-US" altLang="zh-CN" dirty="0"/>
              <a:t> </a:t>
            </a:r>
            <a:r>
              <a:rPr lang="en-US" altLang="zh-CN" baseline="0" dirty="0"/>
              <a:t>The client (CLICK) will be free to get latest information on both fields afterwards, as our team is firmly convinced that the info has been handy already. </a:t>
            </a:r>
            <a:r>
              <a:rPr lang="en-US" altLang="zh-CN" dirty="0"/>
              <a:t>(CLICK)</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[Kyran] Now, the overall stage</a:t>
            </a:r>
            <a:r>
              <a:rPr lang="en-US" altLang="zh-CN" baseline="0" dirty="0"/>
              <a:t> </a:t>
            </a:r>
            <a:r>
              <a:rPr lang="en-US" altLang="zh-CN" dirty="0"/>
              <a:t>of our</a:t>
            </a:r>
            <a:r>
              <a:rPr lang="en-US" altLang="zh-CN" baseline="0" dirty="0"/>
              <a:t> project has been set, and we will show you how the website will work and how the using experience will be like.</a:t>
            </a:r>
          </a:p>
          <a:p>
            <a:endParaRPr lang="en-US" altLang="zh-CN" baseline="0" dirty="0"/>
          </a:p>
          <a:p>
            <a:r>
              <a:rPr lang="en-US" altLang="zh-CN" baseline="0" dirty="0"/>
              <a:t>(DEMO TIME, presented by Kyran and Kurt)</a:t>
            </a:r>
          </a:p>
          <a:p>
            <a:endParaRPr lang="en-US" altLang="zh-CN" baseline="0" dirty="0"/>
          </a:p>
          <a:p>
            <a:r>
              <a:rPr lang="en-US" altLang="zh-CN" baseline="0" dirty="0"/>
              <a:t>[Kyran] Now, so much for the demonstration. (CLICK) For our project, auto match for a symbol’s ticker and its name is on the way for stocks item add or updates. Dark mode will also be supported for the page later on, time permitting.</a:t>
            </a:r>
          </a:p>
          <a:p>
            <a:endParaRPr lang="en-US" altLang="zh-CN" baseline="0" dirty="0"/>
          </a:p>
          <a:p>
            <a:r>
              <a:rPr lang="en-US" altLang="zh-CN" dirty="0"/>
              <a:t>[GU] (CLICK) So,</a:t>
            </a:r>
            <a:r>
              <a:rPr lang="en-US" altLang="zh-CN" baseline="0" dirty="0"/>
              <a:t> that’s all for our project – thanks for your patient listening &amp; have a good weekend.</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12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baseline="0" dirty="0"/>
              <a:t>I’m proud to introduce my team members above all – GU, DU, CHEN and JIANG, who are all developers, will guide you through this project.</a:t>
            </a:r>
          </a:p>
          <a:p>
            <a:r>
              <a:rPr lang="en-US" altLang="zh-CN" baseline="0" dirty="0"/>
              <a:t>The project is aimed to (CLICK) provide information for both STOCKS and Foreign Exchange (or </a:t>
            </a:r>
            <a:r>
              <a:rPr lang="en-US" altLang="zh-CN" baseline="0" dirty="0" err="1"/>
              <a:t>ForEx</a:t>
            </a:r>
            <a:r>
              <a:rPr lang="en-US" altLang="zh-CN" baseline="0" dirty="0"/>
              <a:t>), being displayed on separate pages. The one for stocks is …, and (CLICK) the forex page is the sub one guided….</a:t>
            </a:r>
          </a:p>
          <a:p>
            <a:r>
              <a:rPr lang="en-US" altLang="zh-CN" baseline="0" dirty="0"/>
              <a:t>Now, (CLICK) let’s come to steps we have to go through before putting what API features in front of our portfolio. Take the index page as an example – our team will first (CLICK) get data in the past month from APIs to obtain (CLICK) a database which features (CLICK) the name and trend. (CLICK) The data will be displayed on page after some operations and then (CLICK) enables the portfolio to custom in their favor. (CLICK) The stocks page also features a bar that guides the client to forex page, (CLICKS) which shares the same overall architecture with stocks as it gets data to shape the database, use database for on-page data display and gets the page ready for the portfolio.</a:t>
            </a:r>
          </a:p>
          <a:p>
            <a:r>
              <a:rPr lang="en-US" altLang="zh-CN" baseline="0" dirty="0"/>
              <a:t>The architecture can be separated into double layers, (CLICK) as there’re 3 developers of the 4 who were involved in the frontend layer. (CLICK) When it comes to the backend one, all of us were involved. (CLICK) For me myself as a leader, I’m also assigned to be the git reviewer, merging codes among branches.</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Now let’s make some scratches on what</a:t>
            </a:r>
            <a:r>
              <a:rPr lang="en-US" altLang="zh-CN" baseline="0" dirty="0"/>
              <a:t> our project may feature. As the landing page of the whole site, the stocks check page enables clients to search, add, update &amp; delete their previously-bought stocks to My Tickers. Description and candlesticks of up to 20 leading stocks in the market is available for handy check, shown below.</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And here’s the page</a:t>
            </a:r>
            <a:r>
              <a:rPr lang="en-US" altLang="zh-CN" baseline="0" dirty="0"/>
              <a:t> supporting the </a:t>
            </a:r>
            <a:r>
              <a:rPr lang="en-US" altLang="zh-CN" baseline="0" dirty="0" err="1"/>
              <a:t>forex</a:t>
            </a:r>
            <a:r>
              <a:rPr lang="en-US" altLang="zh-CN" baseline="0" dirty="0"/>
              <a:t> look-up. The page can show how much the client may have gained or lost today for the previous bid for foreign exchange and also support both a brief &amp; a detailed line graph showing the overall trend of FX rate among up to 150+ currencies.</a:t>
            </a:r>
          </a:p>
          <a:p>
            <a:endParaRPr lang="en-US" altLang="zh-CN" baseline="0" dirty="0"/>
          </a:p>
          <a:p>
            <a:r>
              <a:rPr lang="en-US" altLang="zh-CN" baseline="0" dirty="0"/>
              <a:t>For more information on how the pages is to work, please wait for the demonstration phase to come up.</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Now let’s think</a:t>
            </a:r>
            <a:r>
              <a:rPr lang="en-US" altLang="zh-CN" baseline="0" dirty="0"/>
              <a:t> about what lies behind the stage. It all starts from APIs at the backend, as our team employed up to 4 APIs for more accurate and live financial news and stored data in databases via </a:t>
            </a:r>
            <a:r>
              <a:rPr lang="en-US" altLang="zh-CN" baseline="0" dirty="0" err="1"/>
              <a:t>MySQL</a:t>
            </a:r>
            <a:r>
              <a:rPr lang="en-US" altLang="zh-CN" baseline="0" dirty="0"/>
              <a:t>. Jade Y CHEN will tell you more.</a:t>
            </a:r>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[Jade] Now let's look at the first task: pulling data from a third-party API into local MySQL. First, based on the functionality we need to demonstrate, we determine the third-party API to use and create SQL table via JavaScript and Then, in a GET request, we pass the required parameters and key to retrieve the data. After parsing the data, we insert it into local MySQL. (CLICK) Data with time attributes requires additional processing. When the data table is empty, we pull the most recent data from the third-party API. When the table already has data, we pull the data since the last update to ensure it's always up to date. (CLICK) It is after these steps that we finish setting up our database.</a:t>
            </a:r>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[Jade] Next, let‘s look at the second task: writing the backend API. Our team afterwards get parameters from interactions at the frontend to find corresponding specific entries from the database, which (CLICK) contains name &amp; trend of both stocks and currency, to process the data for computation of Profit &amp; Loss. The entries will be converted to be JSON (CLICK) before responding them to frontend. The frontend will feature graphs, Kurt will tell you more.</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[Kurt]</a:t>
            </a:r>
            <a:r>
              <a:rPr lang="en-US" sz="1200" kern="1200" dirty="0">
                <a:solidFill>
                  <a:schemeClr val="tx1"/>
                </a:solidFill>
                <a:effectLst/>
                <a:latin typeface="+mn-lt"/>
                <a:ea typeface="+mn-ea"/>
                <a:cs typeface="+mn-cs"/>
              </a:rPr>
              <a:t> Ok, now let's surface back to the frontend. (CLICK) For the forex page, after selecting the functional currency type, the lower left corner of the page will show its exchange rate to other foreign currencies and the trend line chart. The data of the input time series are statistically analyzed in the beginning, and the data values are mapped to the pixel coordinates of canvas, matching with the scale of the chart. After drawing the polyline, the color is filled according to the rise and fall conditions.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order to carry out these actions on the large trend chart, our team use </a:t>
            </a:r>
            <a:r>
              <a:rPr lang="en-US" sz="1200" kern="1200" dirty="0" err="1">
                <a:solidFill>
                  <a:schemeClr val="tx1"/>
                </a:solidFill>
                <a:effectLst/>
                <a:latin typeface="+mn-lt"/>
                <a:ea typeface="+mn-ea"/>
                <a:cs typeface="+mn-cs"/>
              </a:rPr>
              <a:t>plotly</a:t>
            </a:r>
            <a:r>
              <a:rPr lang="en-US" sz="1200" kern="1200" dirty="0">
                <a:solidFill>
                  <a:schemeClr val="tx1"/>
                </a:solidFill>
                <a:effectLst/>
                <a:latin typeface="+mn-lt"/>
                <a:ea typeface="+mn-ea"/>
                <a:cs typeface="+mn-cs"/>
              </a:rPr>
              <a:t>, a JavaScript-based drawing library for creating interactive charts and data visualizations. The latest version of </a:t>
            </a:r>
            <a:r>
              <a:rPr lang="en-US" sz="1200" kern="1200" dirty="0" err="1">
                <a:solidFill>
                  <a:schemeClr val="tx1"/>
                </a:solidFill>
                <a:effectLst/>
                <a:latin typeface="+mn-lt"/>
                <a:ea typeface="+mn-ea"/>
                <a:cs typeface="+mn-cs"/>
              </a:rPr>
              <a:t>plotly</a:t>
            </a:r>
            <a:r>
              <a:rPr lang="en-US" sz="1200" kern="1200" dirty="0">
                <a:solidFill>
                  <a:schemeClr val="tx1"/>
                </a:solidFill>
                <a:effectLst/>
                <a:latin typeface="+mn-lt"/>
                <a:ea typeface="+mn-ea"/>
                <a:cs typeface="+mn-cs"/>
              </a:rPr>
              <a:t> is imported using some line of code, then </a:t>
            </a:r>
            <a:r>
              <a:rPr lang="en-US" sz="1200" kern="1200" dirty="0" err="1">
                <a:solidFill>
                  <a:schemeClr val="tx1"/>
                </a:solidFill>
                <a:effectLst/>
                <a:latin typeface="+mn-lt"/>
                <a:ea typeface="+mn-ea"/>
                <a:cs typeface="+mn-cs"/>
              </a:rPr>
              <a:t>newPlot</a:t>
            </a:r>
            <a:r>
              <a:rPr lang="en-US" sz="1200" kern="1200" dirty="0">
                <a:solidFill>
                  <a:schemeClr val="tx1"/>
                </a:solidFill>
                <a:effectLst/>
                <a:latin typeface="+mn-lt"/>
                <a:ea typeface="+mn-ea"/>
                <a:cs typeface="+mn-cs"/>
              </a:rPr>
              <a:t> is employed to set the x and y axis data for what has been passed in from the backend, and plot type is set to scatter to reach the graph.</a:t>
            </a:r>
          </a:p>
          <a:p>
            <a:endParaRPr lang="en-CN"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reach the candlestick chart on Stocks page (CLICK),</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our team</a:t>
            </a:r>
            <a:r>
              <a:rPr lang="en-US" sz="1200" kern="1200" dirty="0">
                <a:solidFill>
                  <a:schemeClr val="tx1"/>
                </a:solidFill>
                <a:effectLst/>
                <a:latin typeface="+mn-lt"/>
                <a:ea typeface="+mn-ea"/>
                <a:cs typeface="+mn-cs"/>
              </a:rPr>
              <a:t> use </a:t>
            </a:r>
            <a:r>
              <a:rPr lang="en-US" sz="1200" kern="1200" dirty="0" err="1">
                <a:solidFill>
                  <a:schemeClr val="tx1"/>
                </a:solidFill>
                <a:effectLst/>
                <a:latin typeface="+mn-lt"/>
                <a:ea typeface="+mn-ea"/>
                <a:cs typeface="+mn-cs"/>
              </a:rPr>
              <a:t>eCharts</a:t>
            </a:r>
            <a:r>
              <a:rPr lang="en-US" sz="1200" kern="1200" dirty="0">
                <a:solidFill>
                  <a:schemeClr val="tx1"/>
                </a:solidFill>
                <a:effectLst/>
                <a:latin typeface="+mn-lt"/>
                <a:ea typeface="+mn-ea"/>
                <a:cs typeface="+mn-cs"/>
              </a:rPr>
              <a:t>. The time series information of stocks from the back end is fetched above all; the date and price data are then extracted into the x-axis and y-axis array as values separately. Axis, grid, legend and tooltip are eventually configured in the option section before the candlestick chart is finished.</a:t>
            </a:r>
            <a:endParaRPr lang="en-CN" sz="1200" kern="1200" dirty="0">
              <a:solidFill>
                <a:schemeClr val="tx1"/>
              </a:solidFill>
              <a:effectLst/>
              <a:latin typeface="+mn-lt"/>
              <a:ea typeface="+mn-ea"/>
              <a:cs typeface="+mn-cs"/>
            </a:endParaRPr>
          </a:p>
          <a:p>
            <a:endParaRPr lang="en-C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ltLang="zh-CN" dirty="0"/>
              <a:t>[Kurt] All</a:t>
            </a:r>
            <a:r>
              <a:rPr lang="en-US" altLang="zh-CN" baseline="0" dirty="0"/>
              <a:t> charts should display on the page, but the one which displays the brief view on a table is data-free. The duty of making the stats display beside the brief line graph now comes onto Kyran’s shoulder – he will tell you more.</a:t>
            </a:r>
          </a:p>
          <a:p>
            <a:endParaRPr lang="en-US" altLang="zh-CN" baseline="0" dirty="0"/>
          </a:p>
          <a:p>
            <a:r>
              <a:rPr lang="en-US" altLang="zh-CN" baseline="0" dirty="0"/>
              <a:t>[Kyran] Thank you, Kurt. The frontend UI will get values from backend and JavaScript in the HTML document will take the responsibilities to change corresponding text in the elements.</a:t>
            </a:r>
            <a:endParaRPr lang="zh-CN" altLang="en-US" dirty="0"/>
          </a:p>
        </p:txBody>
      </p:sp>
      <p:sp>
        <p:nvSpPr>
          <p:cNvPr id="4" name="Slide Number Placeholder 3"/>
          <p:cNvSpPr>
            <a:spLocks noGrp="1"/>
          </p:cNvSpPr>
          <p:nvPr>
            <p:ph type="sldNum" sz="quarter" idx="10"/>
          </p:nvPr>
        </p:nvSpPr>
        <p:spPr/>
        <p:txBody>
          <a:bodyPr/>
          <a:lstStyle/>
          <a:p>
            <a:fld id="{84063DC9-B83A-4AE5-B5FA-001751DE6349}" type="slidenum">
              <a:rPr lang="zh-CN" altLang="en-US" smtClean="0"/>
              <a:pPr/>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a:t>Click to edit Master title style</a:t>
            </a:r>
            <a:endParaRPr lang="zh-CN" alt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a:t>Click to edit Master subtitle style</a:t>
            </a:r>
            <a:endParaRPr lang="zh-CN" altLang="en-US"/>
          </a:p>
        </p:txBody>
      </p:sp>
      <p:sp>
        <p:nvSpPr>
          <p:cNvPr id="4" name="Date Placeholder 3"/>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Date Placeholder 4"/>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7" name="Date Placeholder 6"/>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Date Placeholder 2"/>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85FB7A70-6EA5-405A-8116-FC143E4687B7}" type="datetimeFigureOut">
              <a:rPr lang="zh-CN" altLang="en-US" smtClean="0"/>
              <a:pPr/>
              <a:t>2025/7/31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8FF7C74-F662-479B-87F6-27183ACBBFD4}"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FB7A70-6EA5-405A-8116-FC143E4687B7}" type="datetimeFigureOut">
              <a:rPr lang="zh-CN" altLang="en-US" smtClean="0"/>
              <a:pPr/>
              <a:t>2025/7/31</a:t>
            </a:fld>
            <a:endParaRPr lang="zh-CN"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FF7C74-F662-479B-87F6-27183ACBBFD4}"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localhost:300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old sign on a graph&#10;&#10;AI-generated content may be incorrect.">
            <a:extLst>
              <a:ext uri="{FF2B5EF4-FFF2-40B4-BE49-F238E27FC236}">
                <a16:creationId xmlns:a16="http://schemas.microsoft.com/office/drawing/2014/main" id="{465E77BB-4EEC-2F4A-0AF9-B613AB91C63B}"/>
              </a:ext>
            </a:extLst>
          </p:cNvPr>
          <p:cNvPicPr>
            <a:picLocks noChangeAspect="1"/>
          </p:cNvPicPr>
          <p:nvPr/>
        </p:nvPicPr>
        <p:blipFill>
          <a:blip r:embed="rId3">
            <a:alphaModFix amt="30000"/>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3" b="24412"/>
          <a:stretch>
            <a:fillRect/>
          </a:stretch>
        </p:blipFill>
        <p:spPr>
          <a:xfrm>
            <a:off x="0" y="-26616"/>
            <a:ext cx="9144000" cy="6912000"/>
          </a:xfrm>
          <a:prstGeom prst="rect">
            <a:avLst/>
          </a:prstGeom>
        </p:spPr>
      </p:pic>
      <p:sp>
        <p:nvSpPr>
          <p:cNvPr id="2" name="Title 1"/>
          <p:cNvSpPr>
            <a:spLocks noGrp="1"/>
          </p:cNvSpPr>
          <p:nvPr>
            <p:ph type="ctrTitle"/>
          </p:nvPr>
        </p:nvSpPr>
        <p:spPr/>
        <p:txBody>
          <a:bodyPr/>
          <a:lstStyle/>
          <a:p>
            <a:r>
              <a:rPr lang="en-US" altLang="zh-CN" dirty="0" err="1"/>
              <a:t>Stockex</a:t>
            </a:r>
            <a:endParaRPr lang="zh-CN" altLang="en-US" dirty="0"/>
          </a:p>
        </p:txBody>
      </p:sp>
      <p:sp>
        <p:nvSpPr>
          <p:cNvPr id="3" name="Subtitle 2"/>
          <p:cNvSpPr>
            <a:spLocks noGrp="1"/>
          </p:cNvSpPr>
          <p:nvPr>
            <p:ph type="subTitle" idx="1"/>
          </p:nvPr>
        </p:nvSpPr>
        <p:spPr/>
        <p:txBody>
          <a:bodyPr/>
          <a:lstStyle/>
          <a:p>
            <a:r>
              <a:rPr lang="en-US" altLang="zh-CN" dirty="0"/>
              <a:t>Meeting Room 4 Team 2, 2025/-8/-1</a:t>
            </a:r>
            <a:r>
              <a:rPr lang="zh-CN" altLang="en-US" dirty="0"/>
              <a:t> </a:t>
            </a:r>
            <a:r>
              <a:rPr lang="en-US" altLang="zh-CN" dirty="0"/>
              <a:t>10:00</a:t>
            </a:r>
            <a:r>
              <a:rPr lang="zh-CN" altLang="en-US" dirty="0"/>
              <a:t> </a:t>
            </a:r>
            <a:r>
              <a:rPr lang="en-US" altLang="zh-CN" dirty="0"/>
              <a:t>GMT+8</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shot 2025-07-31 at 11.45.46.png"/>
          <p:cNvPicPr>
            <a:picLocks noChangeAspect="1"/>
          </p:cNvPicPr>
          <p:nvPr/>
        </p:nvPicPr>
        <p:blipFill>
          <a:blip r:embed="rId3"/>
          <a:srcRect l="-4" r="45892"/>
          <a:stretch>
            <a:fillRect/>
          </a:stretch>
        </p:blipFill>
        <p:spPr>
          <a:xfrm>
            <a:off x="139022" y="3098602"/>
            <a:ext cx="8892000" cy="1187654"/>
          </a:xfrm>
          <a:prstGeom prst="rect">
            <a:avLst/>
          </a:prstGeom>
        </p:spPr>
      </p:pic>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a:bodyPr>
          <a:lstStyle/>
          <a:p>
            <a:r>
              <a:rPr lang="en-US" altLang="zh-CN" dirty="0">
                <a:latin typeface="+mj-lt"/>
                <a:cs typeface="Courier New" pitchFamily="49" charset="0"/>
              </a:rPr>
              <a:t>Frontend UI</a:t>
            </a:r>
          </a:p>
          <a:p>
            <a:pPr lvl="1"/>
            <a:r>
              <a:rPr lang="en-US" altLang="zh-CN" dirty="0">
                <a:latin typeface="+mj-lt"/>
                <a:cs typeface="Courier New" pitchFamily="49" charset="0"/>
              </a:rPr>
              <a:t>Internal link from </a:t>
            </a:r>
            <a:r>
              <a:rPr lang="en-US" altLang="zh-CN" dirty="0" err="1">
                <a:latin typeface="+mj-lt"/>
                <a:cs typeface="Courier New" pitchFamily="49" charset="0"/>
              </a:rPr>
              <a:t>topbar</a:t>
            </a:r>
            <a:endParaRPr lang="en-US" altLang="zh-CN" dirty="0">
              <a:latin typeface="+mj-lt"/>
              <a:cs typeface="Courier New" pitchFamily="49" charset="0"/>
            </a:endParaRPr>
          </a:p>
        </p:txBody>
      </p:sp>
      <p:sp>
        <p:nvSpPr>
          <p:cNvPr id="28" name="Flowchart: Process 27"/>
          <p:cNvSpPr/>
          <p:nvPr/>
        </p:nvSpPr>
        <p:spPr>
          <a:xfrm>
            <a:off x="1000100" y="29289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23" name="Flowchart: Process 22"/>
          <p:cNvSpPr/>
          <p:nvPr/>
        </p:nvSpPr>
        <p:spPr>
          <a:xfrm>
            <a:off x="1142976" y="4214842"/>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31" name="Flowchart: Process 30"/>
          <p:cNvSpPr/>
          <p:nvPr/>
        </p:nvSpPr>
        <p:spPr>
          <a:xfrm>
            <a:off x="2357422" y="5143512"/>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
        <p:nvSpPr>
          <p:cNvPr id="7" name="Down Arrow 6"/>
          <p:cNvSpPr/>
          <p:nvPr/>
        </p:nvSpPr>
        <p:spPr>
          <a:xfrm flipH="1">
            <a:off x="2643174" y="4286256"/>
            <a:ext cx="142876" cy="1428760"/>
          </a:xfrm>
          <a:prstGeom prst="downArrow">
            <a:avLst/>
          </a:prstGeom>
          <a:gradFill flip="none" rotWithShape="1">
            <a:gsLst>
              <a:gs pos="0">
                <a:schemeClr val="accent2">
                  <a:lumMod val="40000"/>
                  <a:lumOff val="60000"/>
                </a:schemeClr>
              </a:gs>
              <a:gs pos="50000">
                <a:schemeClr val="accent1">
                  <a:lumMod val="20000"/>
                  <a:lumOff val="80000"/>
                </a:schemeClr>
              </a:gs>
              <a:gs pos="100000">
                <a:schemeClr val="tx2">
                  <a:lumMod val="20000"/>
                  <a:lumOff val="80000"/>
                </a:schemeClr>
              </a:gs>
            </a:gsLst>
            <a:lin ang="540000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a:bodyPr>
          <a:lstStyle/>
          <a:p>
            <a:r>
              <a:rPr lang="en-US" altLang="zh-CN" dirty="0">
                <a:latin typeface="+mj-lt"/>
                <a:cs typeface="Courier New" pitchFamily="49" charset="0"/>
              </a:rPr>
              <a:t>Frontend UI</a:t>
            </a:r>
          </a:p>
          <a:p>
            <a:pPr lvl="1"/>
            <a:r>
              <a:rPr lang="en-US" altLang="zh-CN" dirty="0">
                <a:latin typeface="+mj-lt"/>
                <a:cs typeface="Courier New" pitchFamily="49" charset="0"/>
              </a:rPr>
              <a:t>CSS document reference for final display (entirely designed by our group)</a:t>
            </a:r>
          </a:p>
        </p:txBody>
      </p:sp>
      <p:sp>
        <p:nvSpPr>
          <p:cNvPr id="28" name="Flowchart: Process 27"/>
          <p:cNvSpPr/>
          <p:nvPr/>
        </p:nvSpPr>
        <p:spPr>
          <a:xfrm>
            <a:off x="1000100" y="29289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23" name="Flowchart: Process 22"/>
          <p:cNvSpPr/>
          <p:nvPr/>
        </p:nvSpPr>
        <p:spPr>
          <a:xfrm>
            <a:off x="1142976" y="4214842"/>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31" name="Flowchart: Process 30"/>
          <p:cNvSpPr/>
          <p:nvPr/>
        </p:nvSpPr>
        <p:spPr>
          <a:xfrm>
            <a:off x="2357422" y="5143512"/>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
        <p:nvSpPr>
          <p:cNvPr id="7" name="Down Arrow 6"/>
          <p:cNvSpPr/>
          <p:nvPr/>
        </p:nvSpPr>
        <p:spPr>
          <a:xfrm flipH="1">
            <a:off x="2643174" y="4286256"/>
            <a:ext cx="142876" cy="1428760"/>
          </a:xfrm>
          <a:prstGeom prst="downArrow">
            <a:avLst/>
          </a:prstGeom>
          <a:gradFill flip="none" rotWithShape="1">
            <a:gsLst>
              <a:gs pos="0">
                <a:schemeClr val="accent2">
                  <a:lumMod val="40000"/>
                  <a:lumOff val="60000"/>
                </a:schemeClr>
              </a:gs>
              <a:gs pos="50000">
                <a:schemeClr val="accent1">
                  <a:lumMod val="20000"/>
                  <a:lumOff val="80000"/>
                </a:schemeClr>
              </a:gs>
              <a:gs pos="100000">
                <a:schemeClr val="tx2">
                  <a:lumMod val="20000"/>
                  <a:lumOff val="80000"/>
                </a:schemeClr>
              </a:gs>
            </a:gsLst>
            <a:lin ang="540000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Down Arrow 8"/>
          <p:cNvSpPr/>
          <p:nvPr/>
        </p:nvSpPr>
        <p:spPr>
          <a:xfrm flipV="1">
            <a:off x="2071670" y="3643314"/>
            <a:ext cx="142876" cy="928694"/>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Down Arrow 9"/>
          <p:cNvSpPr/>
          <p:nvPr/>
        </p:nvSpPr>
        <p:spPr>
          <a:xfrm flipV="1">
            <a:off x="3286116" y="4286256"/>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lowchart: Alternate Process 10"/>
          <p:cNvSpPr/>
          <p:nvPr/>
        </p:nvSpPr>
        <p:spPr>
          <a:xfrm>
            <a:off x="571472" y="3643314"/>
            <a:ext cx="4357718" cy="428628"/>
          </a:xfrm>
          <a:prstGeom prst="flowChartAlternateProcess">
            <a:avLst/>
          </a:prstGeom>
          <a:gradFill flip="none" rotWithShape="1">
            <a:gsLst>
              <a:gs pos="0">
                <a:schemeClr val="accent2">
                  <a:lumMod val="40000"/>
                  <a:lumOff val="60000"/>
                </a:schemeClr>
              </a:gs>
              <a:gs pos="50000">
                <a:schemeClr val="accent1">
                  <a:lumMod val="20000"/>
                  <a:lumOff val="80000"/>
                </a:schemeClr>
              </a:gs>
              <a:gs pos="100000">
                <a:schemeClr val="accent1"/>
              </a:gs>
            </a:gsLst>
            <a:lin ang="0" scaled="1"/>
            <a:tileRect/>
          </a:gradFill>
          <a:ln w="3175"/>
          <a:effectLst>
            <a:outerShdw blurRad="152400" dist="317500" dir="5400000" sx="90000" sy="-19000" rotWithShape="0">
              <a:prstClr val="black">
                <a:alpha val="15000"/>
              </a:prstClr>
            </a:outerShdw>
          </a:effectLst>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2"/>
                </a:solidFill>
              </a:rPr>
              <a:t>Portfolio</a:t>
            </a:r>
            <a:endParaRPr lang="zh-CN" altLang="en-US" dirty="0">
              <a:solidFill>
                <a:schemeClr val="tx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0" nodeType="clickEffect">
                                  <p:stCondLst>
                                    <p:cond delay="0"/>
                                  </p:stCondLst>
                                  <p:childTnLst>
                                    <p:animEffect transition="out" filter="fade">
                                      <p:cBhvr>
                                        <p:cTn id="20" dur="500"/>
                                        <p:tgtEl>
                                          <p:spTgt spid="3">
                                            <p:txEl>
                                              <p:pRg st="0" end="0"/>
                                            </p:txEl>
                                          </p:spTgt>
                                        </p:tgtEl>
                                      </p:cBhvr>
                                    </p:animEffect>
                                    <p:set>
                                      <p:cBhvr>
                                        <p:cTn id="21" dur="1" fill="hold">
                                          <p:stCondLst>
                                            <p:cond delay="499"/>
                                          </p:stCondLst>
                                        </p:cTn>
                                        <p:tgtEl>
                                          <p:spTgt spid="3">
                                            <p:txEl>
                                              <p:pRg st="0" end="0"/>
                                            </p:txEl>
                                          </p:spTgt>
                                        </p:tgtEl>
                                        <p:attrNameLst>
                                          <p:attrName>style.visibility</p:attrName>
                                        </p:attrNameLst>
                                      </p:cBhvr>
                                      <p:to>
                                        <p:strVal val="hidden"/>
                                      </p:to>
                                    </p:set>
                                  </p:childTnLst>
                                </p:cTn>
                              </p:par>
                              <p:par>
                                <p:cTn id="22" presetID="10" presetClass="exit" presetSubtype="0" fill="hold" grpId="0" nodeType="withEffect">
                                  <p:stCondLst>
                                    <p:cond delay="0"/>
                                  </p:stCondLst>
                                  <p:childTnLst>
                                    <p:animEffect transition="out" filter="fade">
                                      <p:cBhvr>
                                        <p:cTn id="23" dur="500"/>
                                        <p:tgtEl>
                                          <p:spTgt spid="3">
                                            <p:txEl>
                                              <p:pRg st="1" end="1"/>
                                            </p:txEl>
                                          </p:spTgt>
                                        </p:tgtEl>
                                      </p:cBhvr>
                                    </p:animEffect>
                                    <p:set>
                                      <p:cBhvr>
                                        <p:cTn id="24"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animBg="1"/>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lowchart: Process 52"/>
          <p:cNvSpPr/>
          <p:nvPr/>
        </p:nvSpPr>
        <p:spPr>
          <a:xfrm>
            <a:off x="857224" y="30718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Flowchart: Process 53"/>
          <p:cNvSpPr/>
          <p:nvPr/>
        </p:nvSpPr>
        <p:spPr>
          <a:xfrm>
            <a:off x="1357290" y="3357586"/>
            <a:ext cx="2286016" cy="3286124"/>
          </a:xfrm>
          <a:prstGeom prst="flowChartProcess">
            <a:avLst/>
          </a:prstGeom>
          <a:gradFill flip="none" rotWithShape="1">
            <a:gsLst>
              <a:gs pos="0">
                <a:schemeClr val="accent1"/>
              </a:gs>
              <a:gs pos="25000">
                <a:schemeClr val="accent1">
                  <a:lumMod val="20000"/>
                  <a:lumOff val="80000"/>
                </a:schemeClr>
              </a:gs>
              <a:gs pos="50000">
                <a:schemeClr val="accent2">
                  <a:lumMod val="20000"/>
                  <a:lumOff val="80000"/>
                </a:schemeClr>
              </a:gs>
              <a:gs pos="100000">
                <a:schemeClr val="accent2">
                  <a:lumMod val="40000"/>
                  <a:lumOff val="60000"/>
                </a:schemeClr>
              </a:gs>
            </a:gsLst>
            <a:lin ang="16200000" scaled="1"/>
            <a:tileRect/>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API</a:t>
            </a:r>
          </a:p>
        </p:txBody>
      </p:sp>
      <p:sp>
        <p:nvSpPr>
          <p:cNvPr id="55" name="Flowchart: Process 54"/>
          <p:cNvSpPr/>
          <p:nvPr/>
        </p:nvSpPr>
        <p:spPr>
          <a:xfrm>
            <a:off x="2285984" y="514353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Foreign Exchange Stats Past Month</a:t>
            </a:r>
            <a:endParaRPr lang="zh-CN" altLang="en-US" dirty="0"/>
          </a:p>
        </p:txBody>
      </p:sp>
      <p:sp>
        <p:nvSpPr>
          <p:cNvPr id="56" name="Flowchart: Process 55"/>
          <p:cNvSpPr/>
          <p:nvPr/>
        </p:nvSpPr>
        <p:spPr>
          <a:xfrm>
            <a:off x="1000100" y="407196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Stats</a:t>
            </a:r>
          </a:p>
          <a:p>
            <a:pPr algn="ctr"/>
            <a:r>
              <a:rPr lang="en-US" altLang="zh-CN" dirty="0"/>
              <a:t>Past Month</a:t>
            </a:r>
            <a:endParaRPr lang="zh-CN" altLang="en-US" dirty="0"/>
          </a:p>
        </p:txBody>
      </p:sp>
      <p:sp>
        <p:nvSpPr>
          <p:cNvPr id="57" name="Down Arrow 56"/>
          <p:cNvSpPr/>
          <p:nvPr/>
        </p:nvSpPr>
        <p:spPr>
          <a:xfrm flipV="1">
            <a:off x="3714744" y="4286280"/>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Down Arrow 57"/>
          <p:cNvSpPr/>
          <p:nvPr/>
        </p:nvSpPr>
        <p:spPr>
          <a:xfrm flipV="1">
            <a:off x="2571736" y="4714908"/>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Flowchart: Process 58"/>
          <p:cNvSpPr/>
          <p:nvPr/>
        </p:nvSpPr>
        <p:spPr>
          <a:xfrm>
            <a:off x="1428728" y="4000504"/>
            <a:ext cx="4000528"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Database</a:t>
            </a:r>
          </a:p>
        </p:txBody>
      </p:sp>
      <p:sp>
        <p:nvSpPr>
          <p:cNvPr id="60" name="Down Arrow 59"/>
          <p:cNvSpPr/>
          <p:nvPr/>
        </p:nvSpPr>
        <p:spPr>
          <a:xfrm flipV="1">
            <a:off x="1357290" y="3643338"/>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Down Arrow 60"/>
          <p:cNvSpPr/>
          <p:nvPr/>
        </p:nvSpPr>
        <p:spPr>
          <a:xfrm flipV="1">
            <a:off x="2500298" y="321471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Flowchart: Process 61"/>
          <p:cNvSpPr/>
          <p:nvPr/>
        </p:nvSpPr>
        <p:spPr>
          <a:xfrm>
            <a:off x="285720" y="2857520"/>
            <a:ext cx="4000528"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Database</a:t>
            </a:r>
          </a:p>
        </p:txBody>
      </p:sp>
      <p:sp>
        <p:nvSpPr>
          <p:cNvPr id="63" name="Flowchart: Process 62"/>
          <p:cNvSpPr/>
          <p:nvPr/>
        </p:nvSpPr>
        <p:spPr>
          <a:xfrm>
            <a:off x="2000232" y="228601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64" name="Flowchart: Process 63"/>
          <p:cNvSpPr/>
          <p:nvPr/>
        </p:nvSpPr>
        <p:spPr>
          <a:xfrm>
            <a:off x="357158" y="2928958"/>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Name</a:t>
            </a:r>
            <a:endParaRPr lang="zh-CN" altLang="en-US" dirty="0"/>
          </a:p>
        </p:txBody>
      </p:sp>
      <p:sp>
        <p:nvSpPr>
          <p:cNvPr id="65" name="Flowchart: Process 64"/>
          <p:cNvSpPr/>
          <p:nvPr/>
        </p:nvSpPr>
        <p:spPr>
          <a:xfrm>
            <a:off x="3214678" y="3429024"/>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66" name="Flowchart: Process 65"/>
          <p:cNvSpPr/>
          <p:nvPr/>
        </p:nvSpPr>
        <p:spPr>
          <a:xfrm>
            <a:off x="1571604" y="407196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Currency Name</a:t>
            </a:r>
            <a:endParaRPr lang="zh-CN" altLang="en-US" dirty="0"/>
          </a:p>
        </p:txBody>
      </p:sp>
      <p:sp>
        <p:nvSpPr>
          <p:cNvPr id="67" name="Down Arrow 66"/>
          <p:cNvSpPr/>
          <p:nvPr/>
        </p:nvSpPr>
        <p:spPr>
          <a:xfrm flipV="1">
            <a:off x="2643174" y="3143248"/>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Down Arrow 67"/>
          <p:cNvSpPr/>
          <p:nvPr/>
        </p:nvSpPr>
        <p:spPr>
          <a:xfrm flipV="1">
            <a:off x="3857620" y="2643182"/>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Down Arrow 68"/>
          <p:cNvSpPr/>
          <p:nvPr/>
        </p:nvSpPr>
        <p:spPr>
          <a:xfrm flipV="1">
            <a:off x="1357290" y="214314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Down Arrow 69"/>
          <p:cNvSpPr/>
          <p:nvPr/>
        </p:nvSpPr>
        <p:spPr>
          <a:xfrm flipV="1">
            <a:off x="2571736" y="1643074"/>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lnSpcReduction="10000"/>
          </a:bodyPr>
          <a:lstStyle/>
          <a:p>
            <a:pPr>
              <a:buNone/>
            </a:pPr>
            <a:r>
              <a:rPr lang="en-US" altLang="zh-CN" dirty="0">
                <a:latin typeface="+mj-lt"/>
                <a:cs typeface="Courier New" pitchFamily="49" charset="0"/>
              </a:rPr>
              <a:t>STAGE SET (</a:t>
            </a:r>
            <a:r>
              <a:rPr lang="en-US" altLang="zh-CN" dirty="0">
                <a:latin typeface="+mj-lt"/>
                <a:cs typeface="Courier New" pitchFamily="49" charset="0"/>
                <a:hlinkClick r:id="rId3"/>
              </a:rPr>
              <a:t>Demo&gt;&gt;</a:t>
            </a:r>
            <a:r>
              <a:rPr lang="en-US" altLang="zh-CN" dirty="0">
                <a:latin typeface="+mj-lt"/>
                <a:cs typeface="Courier New" pitchFamily="49" charset="0"/>
              </a:rPr>
              <a:t>)</a:t>
            </a:r>
          </a:p>
          <a:p>
            <a:r>
              <a:rPr lang="en-US" altLang="zh-CN" dirty="0">
                <a:latin typeface="+mj-lt"/>
                <a:cs typeface="Courier New" pitchFamily="49" charset="0"/>
              </a:rPr>
              <a:t>What’s in store in future?</a:t>
            </a:r>
          </a:p>
          <a:p>
            <a:pPr lvl="1"/>
            <a:r>
              <a:rPr lang="en-US" altLang="zh-CN" dirty="0"/>
              <a:t>Auto to-name matching for given ticker of a symbol in </a:t>
            </a:r>
            <a:r>
              <a:rPr lang="en-US" altLang="zh-CN" i="1" dirty="0"/>
              <a:t>Stocks Check</a:t>
            </a:r>
            <a:r>
              <a:rPr lang="en-US" altLang="zh-CN" dirty="0"/>
              <a:t> the</a:t>
            </a:r>
            <a:r>
              <a:rPr lang="en-US" altLang="zh-CN" i="1" dirty="0"/>
              <a:t> </a:t>
            </a:r>
            <a:r>
              <a:rPr lang="en-US" altLang="zh-CN" dirty="0"/>
              <a:t>section</a:t>
            </a:r>
          </a:p>
          <a:p>
            <a:pPr lvl="1"/>
            <a:r>
              <a:rPr lang="en-US" altLang="zh-CN" dirty="0"/>
              <a:t>Dark mode support on pages</a:t>
            </a:r>
          </a:p>
          <a:p>
            <a:pPr lvl="1"/>
            <a:endParaRPr lang="en-US" altLang="zh-CN" dirty="0">
              <a:latin typeface="+mj-lt"/>
              <a:cs typeface="Courier New" pitchFamily="49" charset="0"/>
            </a:endParaRPr>
          </a:p>
        </p:txBody>
      </p:sp>
      <p:sp>
        <p:nvSpPr>
          <p:cNvPr id="28" name="Flowchart: Process 27"/>
          <p:cNvSpPr/>
          <p:nvPr/>
        </p:nvSpPr>
        <p:spPr>
          <a:xfrm>
            <a:off x="1000100" y="29289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23" name="Flowchart: Process 22"/>
          <p:cNvSpPr/>
          <p:nvPr/>
        </p:nvSpPr>
        <p:spPr>
          <a:xfrm>
            <a:off x="1142976" y="4214842"/>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31" name="Flowchart: Process 30"/>
          <p:cNvSpPr/>
          <p:nvPr/>
        </p:nvSpPr>
        <p:spPr>
          <a:xfrm>
            <a:off x="2357422" y="5143512"/>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
        <p:nvSpPr>
          <p:cNvPr id="7" name="Down Arrow 6"/>
          <p:cNvSpPr/>
          <p:nvPr/>
        </p:nvSpPr>
        <p:spPr>
          <a:xfrm flipH="1">
            <a:off x="2643174" y="4286256"/>
            <a:ext cx="142876" cy="1428760"/>
          </a:xfrm>
          <a:prstGeom prst="downArrow">
            <a:avLst/>
          </a:prstGeom>
          <a:gradFill flip="none" rotWithShape="1">
            <a:gsLst>
              <a:gs pos="0">
                <a:schemeClr val="accent2">
                  <a:lumMod val="40000"/>
                  <a:lumOff val="60000"/>
                </a:schemeClr>
              </a:gs>
              <a:gs pos="50000">
                <a:schemeClr val="accent1">
                  <a:lumMod val="20000"/>
                  <a:lumOff val="80000"/>
                </a:schemeClr>
              </a:gs>
              <a:gs pos="100000">
                <a:schemeClr val="tx2">
                  <a:lumMod val="20000"/>
                  <a:lumOff val="80000"/>
                </a:schemeClr>
              </a:gs>
            </a:gsLst>
            <a:lin ang="540000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Down Arrow 8"/>
          <p:cNvSpPr/>
          <p:nvPr/>
        </p:nvSpPr>
        <p:spPr>
          <a:xfrm flipV="1">
            <a:off x="2071670" y="3643314"/>
            <a:ext cx="142876" cy="928694"/>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Down Arrow 9"/>
          <p:cNvSpPr/>
          <p:nvPr/>
        </p:nvSpPr>
        <p:spPr>
          <a:xfrm flipV="1">
            <a:off x="3286116" y="4286256"/>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Flowchart: Alternate Process 10"/>
          <p:cNvSpPr/>
          <p:nvPr/>
        </p:nvSpPr>
        <p:spPr>
          <a:xfrm>
            <a:off x="571472" y="3643314"/>
            <a:ext cx="4357718" cy="428628"/>
          </a:xfrm>
          <a:prstGeom prst="flowChartAlternateProcess">
            <a:avLst/>
          </a:prstGeom>
          <a:gradFill flip="none" rotWithShape="1">
            <a:gsLst>
              <a:gs pos="0">
                <a:schemeClr val="accent2">
                  <a:lumMod val="40000"/>
                  <a:lumOff val="60000"/>
                </a:schemeClr>
              </a:gs>
              <a:gs pos="50000">
                <a:schemeClr val="accent1">
                  <a:lumMod val="20000"/>
                  <a:lumOff val="80000"/>
                </a:schemeClr>
              </a:gs>
              <a:gs pos="100000">
                <a:schemeClr val="accent1"/>
              </a:gs>
            </a:gsLst>
            <a:lin ang="0" scaled="1"/>
            <a:tileRect/>
          </a:gradFill>
          <a:ln w="3175"/>
          <a:effectLst>
            <a:outerShdw blurRad="152400" dist="317500" dir="5400000" sx="90000" sy="-19000" rotWithShape="0">
              <a:prstClr val="black">
                <a:alpha val="15000"/>
              </a:prstClr>
            </a:outerShdw>
          </a:effectLst>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2"/>
                </a:solidFill>
              </a:rPr>
              <a:t>Portfolio</a:t>
            </a:r>
            <a:endParaRPr lang="zh-CN" altLang="en-US" dirty="0">
              <a:solidFill>
                <a:schemeClr val="tx2"/>
              </a:solidFill>
            </a:endParaRPr>
          </a:p>
        </p:txBody>
      </p:sp>
      <p:sp>
        <p:nvSpPr>
          <p:cNvPr id="72" name="Title 1"/>
          <p:cNvSpPr txBox="1">
            <a:spLocks/>
          </p:cNvSpPr>
          <p:nvPr/>
        </p:nvSpPr>
        <p:spPr>
          <a:xfrm>
            <a:off x="485804" y="285728"/>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altLang="zh-CN" sz="4400" b="0" i="0" u="none" strike="noStrike" kern="1200" cap="none" spc="0" normalizeH="0" baseline="0" noProof="0" dirty="0">
                <a:ln>
                  <a:noFill/>
                </a:ln>
                <a:solidFill>
                  <a:schemeClr val="tx1"/>
                </a:solidFill>
                <a:effectLst/>
                <a:uLnTx/>
                <a:uFillTx/>
                <a:latin typeface="+mj-lt"/>
                <a:ea typeface="+mj-ea"/>
                <a:cs typeface="+mj-cs"/>
              </a:rPr>
              <a:t>Done</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73" name="Content Placeholder 2"/>
          <p:cNvSpPr txBox="1">
            <a:spLocks/>
          </p:cNvSpPr>
          <p:nvPr/>
        </p:nvSpPr>
        <p:spPr>
          <a:xfrm>
            <a:off x="4775970" y="3645024"/>
            <a:ext cx="3900486" cy="525435"/>
          </a:xfrm>
          <a:prstGeom prst="rect">
            <a:avLst/>
          </a:prstGeom>
        </p:spPr>
        <p:txBody>
          <a:bodyPr vert="horz" lIns="91440" tIns="45720" rIns="91440" bIns="45720" rtlCol="0">
            <a:normAutofit/>
          </a:bodyPr>
          <a:lstStyle/>
          <a:p>
            <a:pPr marL="742950" marR="0" lvl="1" indent="-285750" algn="l" defTabSz="914400" rtl="0" eaLnBrk="1" fontAlgn="auto" latinLnBrk="0" hangingPunct="1">
              <a:lnSpc>
                <a:spcPct val="100000"/>
              </a:lnSpc>
              <a:spcBef>
                <a:spcPct val="20000"/>
              </a:spcBef>
              <a:spcAft>
                <a:spcPts val="0"/>
              </a:spcAft>
              <a:buClrTx/>
              <a:buSzTx/>
              <a:tabLst/>
              <a:defRPr/>
            </a:pPr>
            <a:r>
              <a:rPr lang="en-US" altLang="zh-CN" sz="2800" dirty="0">
                <a:latin typeface="+mj-lt"/>
                <a:cs typeface="Courier New" pitchFamily="49" charset="0"/>
              </a:rPr>
              <a:t>Thanks For Listening.</a:t>
            </a:r>
            <a:endParaRPr kumimoji="0" lang="en-US" altLang="zh-CN" sz="2800" b="0" i="0" u="none" strike="noStrike" kern="1200" cap="none" spc="0" normalizeH="0" baseline="0" noProof="0" dirty="0">
              <a:ln>
                <a:noFill/>
              </a:ln>
              <a:solidFill>
                <a:schemeClr val="tx1"/>
              </a:solidFill>
              <a:effectLst/>
              <a:uLnTx/>
              <a:uFillTx/>
              <a:latin typeface="+mj-lt"/>
              <a:ea typeface="+mn-ea"/>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grpId="0" nodeType="withEffect">
                                  <p:stCondLst>
                                    <p:cond delay="0"/>
                                  </p:stCondLst>
                                  <p:childTnLst>
                                    <p:animMotion origin="layout" path="M 0 0  L 0 -0.33318  E" pathEditMode="relative" ptsTypes="">
                                      <p:cBhvr>
                                        <p:cTn id="6" dur="2000" fill="hold"/>
                                        <p:tgtEl>
                                          <p:spTgt spid="28"/>
                                        </p:tgtEl>
                                        <p:attrNameLst>
                                          <p:attrName>ppt_x</p:attrName>
                                          <p:attrName>ppt_y</p:attrName>
                                        </p:attrNameLst>
                                      </p:cBhvr>
                                    </p:animMotion>
                                  </p:childTnLst>
                                </p:cTn>
                              </p:par>
                              <p:par>
                                <p:cTn id="7" presetID="64" presetClass="path" presetSubtype="0" accel="50000" decel="50000" fill="hold" grpId="0" nodeType="withEffect">
                                  <p:stCondLst>
                                    <p:cond delay="0"/>
                                  </p:stCondLst>
                                  <p:childTnLst>
                                    <p:animMotion origin="layout" path="M 0 0  L 0 -0.33318  E" pathEditMode="relative" ptsTypes="">
                                      <p:cBhvr>
                                        <p:cTn id="8" dur="2000" fill="hold"/>
                                        <p:tgtEl>
                                          <p:spTgt spid="23"/>
                                        </p:tgtEl>
                                        <p:attrNameLst>
                                          <p:attrName>ppt_x</p:attrName>
                                          <p:attrName>ppt_y</p:attrName>
                                        </p:attrNameLst>
                                      </p:cBhvr>
                                    </p:animMotion>
                                  </p:childTnLst>
                                </p:cTn>
                              </p:par>
                              <p:par>
                                <p:cTn id="9" presetID="64" presetClass="path" presetSubtype="0" accel="50000" decel="50000" fill="hold" grpId="0" nodeType="withEffect">
                                  <p:stCondLst>
                                    <p:cond delay="0"/>
                                  </p:stCondLst>
                                  <p:childTnLst>
                                    <p:animMotion origin="layout" path="M 0 0  L 0 -0.33318  E" pathEditMode="relative" ptsTypes="">
                                      <p:cBhvr>
                                        <p:cTn id="10" dur="2000" fill="hold"/>
                                        <p:tgtEl>
                                          <p:spTgt spid="31"/>
                                        </p:tgtEl>
                                        <p:attrNameLst>
                                          <p:attrName>ppt_x</p:attrName>
                                          <p:attrName>ppt_y</p:attrName>
                                        </p:attrNameLst>
                                      </p:cBhvr>
                                    </p:animMotion>
                                  </p:childTnLst>
                                </p:cTn>
                              </p:par>
                              <p:par>
                                <p:cTn id="11" presetID="64" presetClass="path" presetSubtype="0" accel="50000" decel="50000" fill="hold" grpId="1" nodeType="withEffect">
                                  <p:stCondLst>
                                    <p:cond delay="0"/>
                                  </p:stCondLst>
                                  <p:childTnLst>
                                    <p:animMotion origin="layout" path="M 0 0  L 0 -0.33318  E" pathEditMode="relative" ptsTypes="">
                                      <p:cBhvr>
                                        <p:cTn id="12" dur="2000" fill="hold"/>
                                        <p:tgtEl>
                                          <p:spTgt spid="7"/>
                                        </p:tgtEl>
                                        <p:attrNameLst>
                                          <p:attrName>ppt_x</p:attrName>
                                          <p:attrName>ppt_y</p:attrName>
                                        </p:attrNameLst>
                                      </p:cBhvr>
                                    </p:animMotion>
                                  </p:childTnLst>
                                </p:cTn>
                              </p:par>
                              <p:par>
                                <p:cTn id="13" presetID="64" presetClass="path" presetSubtype="0" accel="50000" decel="50000" fill="hold" grpId="1" nodeType="withEffect">
                                  <p:stCondLst>
                                    <p:cond delay="0"/>
                                  </p:stCondLst>
                                  <p:childTnLst>
                                    <p:animMotion origin="layout" path="M 0 0  L 0 -0.33318  E" pathEditMode="relative" ptsTypes="">
                                      <p:cBhvr>
                                        <p:cTn id="14" dur="2000" fill="hold"/>
                                        <p:tgtEl>
                                          <p:spTgt spid="9"/>
                                        </p:tgtEl>
                                        <p:attrNameLst>
                                          <p:attrName>ppt_x</p:attrName>
                                          <p:attrName>ppt_y</p:attrName>
                                        </p:attrNameLst>
                                      </p:cBhvr>
                                    </p:animMotion>
                                  </p:childTnLst>
                                </p:cTn>
                              </p:par>
                              <p:par>
                                <p:cTn id="15" presetID="64" presetClass="path" presetSubtype="0" accel="50000" decel="50000" fill="hold" grpId="1" nodeType="withEffect">
                                  <p:stCondLst>
                                    <p:cond delay="0"/>
                                  </p:stCondLst>
                                  <p:childTnLst>
                                    <p:animMotion origin="layout" path="M 0 0  L 0 -0.33318  E" pathEditMode="relative" ptsTypes="">
                                      <p:cBhvr>
                                        <p:cTn id="16" dur="2000" fill="hold"/>
                                        <p:tgtEl>
                                          <p:spTgt spid="10"/>
                                        </p:tgtEl>
                                        <p:attrNameLst>
                                          <p:attrName>ppt_x</p:attrName>
                                          <p:attrName>ppt_y</p:attrName>
                                        </p:attrNameLst>
                                      </p:cBhvr>
                                    </p:animMotion>
                                  </p:childTnLst>
                                </p:cTn>
                              </p:par>
                              <p:par>
                                <p:cTn id="17" presetID="64" presetClass="path" presetSubtype="0" accel="50000" decel="50000" fill="hold" grpId="1" nodeType="withEffect">
                                  <p:stCondLst>
                                    <p:cond delay="0"/>
                                  </p:stCondLst>
                                  <p:childTnLst>
                                    <p:animMotion origin="layout" path="M 0 0  L 0 -0.33318  E" pathEditMode="relative" ptsTypes="">
                                      <p:cBhvr>
                                        <p:cTn id="18" dur="2000" fill="hold"/>
                                        <p:tgtEl>
                                          <p:spTgt spid="11"/>
                                        </p:tgtEl>
                                        <p:attrNameLst>
                                          <p:attrName>ppt_x</p:attrName>
                                          <p:attrName>ppt_y</p:attrName>
                                        </p:attrNameLst>
                                      </p:cBhvr>
                                    </p:animMotion>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500"/>
                                        <p:tgtEl>
                                          <p:spTgt spid="53"/>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4"/>
                                        </p:tgtEl>
                                        <p:attrNameLst>
                                          <p:attrName>style.visibility</p:attrName>
                                        </p:attrNameLst>
                                      </p:cBhvr>
                                      <p:to>
                                        <p:strVal val="visible"/>
                                      </p:to>
                                    </p:set>
                                    <p:animEffect transition="in" filter="fade">
                                      <p:cBhvr>
                                        <p:cTn id="25" dur="500"/>
                                        <p:tgtEl>
                                          <p:spTgt spid="5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500"/>
                                        <p:tgtEl>
                                          <p:spTgt spid="5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500"/>
                                        <p:tgtEl>
                                          <p:spTgt spid="5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9"/>
                                        </p:tgtEl>
                                        <p:attrNameLst>
                                          <p:attrName>style.visibility</p:attrName>
                                        </p:attrNameLst>
                                      </p:cBhvr>
                                      <p:to>
                                        <p:strVal val="visible"/>
                                      </p:to>
                                    </p:set>
                                    <p:animEffect transition="in" filter="fade">
                                      <p:cBhvr>
                                        <p:cTn id="40" dur="500"/>
                                        <p:tgtEl>
                                          <p:spTgt spid="5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animEffect transition="in" filter="fade">
                                      <p:cBhvr>
                                        <p:cTn id="43" dur="500"/>
                                        <p:tgtEl>
                                          <p:spTgt spid="6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1"/>
                                        </p:tgtEl>
                                        <p:attrNameLst>
                                          <p:attrName>style.visibility</p:attrName>
                                        </p:attrNameLst>
                                      </p:cBhvr>
                                      <p:to>
                                        <p:strVal val="visible"/>
                                      </p:to>
                                    </p:set>
                                    <p:animEffect transition="in" filter="fade">
                                      <p:cBhvr>
                                        <p:cTn id="46" dur="500"/>
                                        <p:tgtEl>
                                          <p:spTgt spid="6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64"/>
                                        </p:tgtEl>
                                        <p:attrNameLst>
                                          <p:attrName>style.visibility</p:attrName>
                                        </p:attrNameLst>
                                      </p:cBhvr>
                                      <p:to>
                                        <p:strVal val="visible"/>
                                      </p:to>
                                    </p:set>
                                    <p:animEffect transition="in" filter="fade">
                                      <p:cBhvr>
                                        <p:cTn id="55" dur="500"/>
                                        <p:tgtEl>
                                          <p:spTgt spid="6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fade">
                                      <p:cBhvr>
                                        <p:cTn id="58" dur="500"/>
                                        <p:tgtEl>
                                          <p:spTgt spid="6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66"/>
                                        </p:tgtEl>
                                        <p:attrNameLst>
                                          <p:attrName>style.visibility</p:attrName>
                                        </p:attrNameLst>
                                      </p:cBhvr>
                                      <p:to>
                                        <p:strVal val="visible"/>
                                      </p:to>
                                    </p:set>
                                    <p:animEffect transition="in" filter="fade">
                                      <p:cBhvr>
                                        <p:cTn id="61" dur="500"/>
                                        <p:tgtEl>
                                          <p:spTgt spid="6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500"/>
                                        <p:tgtEl>
                                          <p:spTgt spid="67"/>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68"/>
                                        </p:tgtEl>
                                        <p:attrNameLst>
                                          <p:attrName>style.visibility</p:attrName>
                                        </p:attrNameLst>
                                      </p:cBhvr>
                                      <p:to>
                                        <p:strVal val="visible"/>
                                      </p:to>
                                    </p:set>
                                    <p:animEffect transition="in" filter="fade">
                                      <p:cBhvr>
                                        <p:cTn id="67" dur="500"/>
                                        <p:tgtEl>
                                          <p:spTgt spid="6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9"/>
                                        </p:tgtEl>
                                        <p:attrNameLst>
                                          <p:attrName>style.visibility</p:attrName>
                                        </p:attrNameLst>
                                      </p:cBhvr>
                                      <p:to>
                                        <p:strVal val="visible"/>
                                      </p:to>
                                    </p:set>
                                    <p:animEffect transition="in" filter="fade">
                                      <p:cBhvr>
                                        <p:cTn id="70" dur="500"/>
                                        <p:tgtEl>
                                          <p:spTgt spid="6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70"/>
                                        </p:tgtEl>
                                        <p:attrNameLst>
                                          <p:attrName>style.visibility</p:attrName>
                                        </p:attrNameLst>
                                      </p:cBhvr>
                                      <p:to>
                                        <p:strVal val="visible"/>
                                      </p:to>
                                    </p:set>
                                    <p:animEffect transition="in" filter="fade">
                                      <p:cBhvr>
                                        <p:cTn id="73" dur="500"/>
                                        <p:tgtEl>
                                          <p:spTgt spid="70"/>
                                        </p:tgtEl>
                                      </p:cBhvr>
                                    </p:animEffect>
                                  </p:childTnLst>
                                </p:cTn>
                              </p:par>
                            </p:childTnLst>
                          </p:cTn>
                        </p:par>
                        <p:par>
                          <p:cTn id="74" fill="hold">
                            <p:stCondLst>
                              <p:cond delay="2500"/>
                            </p:stCondLst>
                            <p:childTnLst>
                              <p:par>
                                <p:cTn id="75" presetID="10" presetClass="exit" presetSubtype="0" fill="hold" grpId="0" nodeType="afterEffect">
                                  <p:stCondLst>
                                    <p:cond delay="0"/>
                                  </p:stCondLst>
                                  <p:childTnLst>
                                    <p:animEffect transition="out" filter="fade">
                                      <p:cBhvr>
                                        <p:cTn id="76" dur="500"/>
                                        <p:tgtEl>
                                          <p:spTgt spid="2"/>
                                        </p:tgtEl>
                                      </p:cBhvr>
                                    </p:animEffect>
                                    <p:set>
                                      <p:cBhvr>
                                        <p:cTn id="77" dur="1" fill="hold">
                                          <p:stCondLst>
                                            <p:cond delay="499"/>
                                          </p:stCondLst>
                                        </p:cTn>
                                        <p:tgtEl>
                                          <p:spTgt spid="2"/>
                                        </p:tgtEl>
                                        <p:attrNameLst>
                                          <p:attrName>style.visibility</p:attrName>
                                        </p:attrNameLst>
                                      </p:cBhvr>
                                      <p:to>
                                        <p:strVal val="hidden"/>
                                      </p:to>
                                    </p:set>
                                  </p:childTnLst>
                                </p:cTn>
                              </p:par>
                            </p:childTnLst>
                          </p:cTn>
                        </p:par>
                        <p:par>
                          <p:cTn id="78" fill="hold">
                            <p:stCondLst>
                              <p:cond delay="3000"/>
                            </p:stCondLst>
                            <p:childTnLst>
                              <p:par>
                                <p:cTn id="79" presetID="10" presetClass="entr" presetSubtype="0" fill="hold" grpId="0" nodeType="afterEffect">
                                  <p:stCondLst>
                                    <p:cond delay="0"/>
                                  </p:stCondLst>
                                  <p:childTnLst>
                                    <p:set>
                                      <p:cBhvr>
                                        <p:cTn id="80" dur="1" fill="hold">
                                          <p:stCondLst>
                                            <p:cond delay="0"/>
                                          </p:stCondLst>
                                        </p:cTn>
                                        <p:tgtEl>
                                          <p:spTgt spid="72"/>
                                        </p:tgtEl>
                                        <p:attrNameLst>
                                          <p:attrName>style.visibility</p:attrName>
                                        </p:attrNameLst>
                                      </p:cBhvr>
                                      <p:to>
                                        <p:strVal val="visible"/>
                                      </p:to>
                                    </p:set>
                                    <p:animEffect transition="in" filter="fade">
                                      <p:cBhvr>
                                        <p:cTn id="81" dur="500"/>
                                        <p:tgtEl>
                                          <p:spTgt spid="72"/>
                                        </p:tgtEl>
                                      </p:cBhvr>
                                    </p:animEffect>
                                  </p:childTnLst>
                                </p:cTn>
                              </p:par>
                            </p:childTnLst>
                          </p:cTn>
                        </p:par>
                        <p:par>
                          <p:cTn id="82" fill="hold">
                            <p:stCondLst>
                              <p:cond delay="3500"/>
                            </p:stCondLst>
                            <p:childTnLst>
                              <p:par>
                                <p:cTn id="83" presetID="10" presetClass="entr" presetSubtype="0" fill="hold" nodeType="afterEffect">
                                  <p:stCondLst>
                                    <p:cond delay="0"/>
                                  </p:stCondLst>
                                  <p:childTnLst>
                                    <p:set>
                                      <p:cBhvr>
                                        <p:cTn id="84" dur="1" fill="hold">
                                          <p:stCondLst>
                                            <p:cond delay="0"/>
                                          </p:stCondLst>
                                        </p:cTn>
                                        <p:tgtEl>
                                          <p:spTgt spid="3">
                                            <p:txEl>
                                              <p:pRg st="0" end="0"/>
                                            </p:txEl>
                                          </p:spTgt>
                                        </p:tgtEl>
                                        <p:attrNameLst>
                                          <p:attrName>style.visibility</p:attrName>
                                        </p:attrNameLst>
                                      </p:cBhvr>
                                      <p:to>
                                        <p:strVal val="visible"/>
                                      </p:to>
                                    </p:set>
                                    <p:animEffect transition="in" filter="fade">
                                      <p:cBhvr>
                                        <p:cTn id="85" dur="2000"/>
                                        <p:tgtEl>
                                          <p:spTgt spid="3">
                                            <p:txEl>
                                              <p:pRg st="0" end="0"/>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3">
                                            <p:txEl>
                                              <p:pRg st="1" end="1"/>
                                            </p:txEl>
                                          </p:spTgt>
                                        </p:tgtEl>
                                        <p:attrNameLst>
                                          <p:attrName>style.visibility</p:attrName>
                                        </p:attrNameLst>
                                      </p:cBhvr>
                                      <p:to>
                                        <p:strVal val="visible"/>
                                      </p:to>
                                    </p:set>
                                    <p:animEffect transition="in" filter="fade">
                                      <p:cBhvr>
                                        <p:cTn id="90" dur="2000"/>
                                        <p:tgtEl>
                                          <p:spTgt spid="3">
                                            <p:txEl>
                                              <p:pRg st="1" end="1"/>
                                            </p:txEl>
                                          </p:spTgt>
                                        </p:tgtEl>
                                      </p:cBhvr>
                                    </p:animEffect>
                                  </p:childTnLst>
                                </p:cTn>
                              </p:par>
                              <p:par>
                                <p:cTn id="91" presetID="10" presetClass="entr" presetSubtype="0" fill="hold" nodeType="withEffect">
                                  <p:stCondLst>
                                    <p:cond delay="0"/>
                                  </p:stCondLst>
                                  <p:childTnLst>
                                    <p:set>
                                      <p:cBhvr>
                                        <p:cTn id="92" dur="1" fill="hold">
                                          <p:stCondLst>
                                            <p:cond delay="0"/>
                                          </p:stCondLst>
                                        </p:cTn>
                                        <p:tgtEl>
                                          <p:spTgt spid="3">
                                            <p:txEl>
                                              <p:pRg st="2" end="2"/>
                                            </p:txEl>
                                          </p:spTgt>
                                        </p:tgtEl>
                                        <p:attrNameLst>
                                          <p:attrName>style.visibility</p:attrName>
                                        </p:attrNameLst>
                                      </p:cBhvr>
                                      <p:to>
                                        <p:strVal val="visible"/>
                                      </p:to>
                                    </p:set>
                                    <p:animEffect transition="in" filter="fade">
                                      <p:cBhvr>
                                        <p:cTn id="93" dur="2000"/>
                                        <p:tgtEl>
                                          <p:spTgt spid="3">
                                            <p:txEl>
                                              <p:pRg st="2" end="2"/>
                                            </p:txEl>
                                          </p:spTgt>
                                        </p:tgtEl>
                                      </p:cBhvr>
                                    </p:animEffect>
                                  </p:childTnLst>
                                </p:cTn>
                              </p:par>
                              <p:par>
                                <p:cTn id="94" presetID="10" presetClass="entr" presetSubtype="0" fill="hold" nodeType="withEffect">
                                  <p:stCondLst>
                                    <p:cond delay="0"/>
                                  </p:stCondLst>
                                  <p:childTnLst>
                                    <p:set>
                                      <p:cBhvr>
                                        <p:cTn id="95" dur="1" fill="hold">
                                          <p:stCondLst>
                                            <p:cond delay="0"/>
                                          </p:stCondLst>
                                        </p:cTn>
                                        <p:tgtEl>
                                          <p:spTgt spid="3">
                                            <p:txEl>
                                              <p:pRg st="3" end="3"/>
                                            </p:txEl>
                                          </p:spTgt>
                                        </p:tgtEl>
                                        <p:attrNameLst>
                                          <p:attrName>style.visibility</p:attrName>
                                        </p:attrNameLst>
                                      </p:cBhvr>
                                      <p:to>
                                        <p:strVal val="visible"/>
                                      </p:to>
                                    </p:set>
                                    <p:animEffect transition="in" filter="fade">
                                      <p:cBhvr>
                                        <p:cTn id="96" dur="2000"/>
                                        <p:tgtEl>
                                          <p:spTgt spid="3">
                                            <p:txEl>
                                              <p:pRg st="3" end="3"/>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xit" presetSubtype="0" fill="hold" grpId="0" nodeType="clickEffect">
                                  <p:stCondLst>
                                    <p:cond delay="0"/>
                                  </p:stCondLst>
                                  <p:childTnLst>
                                    <p:animEffect transition="out" filter="fade">
                                      <p:cBhvr>
                                        <p:cTn id="100" dur="500"/>
                                        <p:tgtEl>
                                          <p:spTgt spid="3">
                                            <p:txEl>
                                              <p:pRg st="0" end="0"/>
                                            </p:txEl>
                                          </p:spTgt>
                                        </p:tgtEl>
                                      </p:cBhvr>
                                    </p:animEffect>
                                    <p:set>
                                      <p:cBhvr>
                                        <p:cTn id="101" dur="1" fill="hold">
                                          <p:stCondLst>
                                            <p:cond delay="499"/>
                                          </p:stCondLst>
                                        </p:cTn>
                                        <p:tgtEl>
                                          <p:spTgt spid="3">
                                            <p:txEl>
                                              <p:pRg st="0" end="0"/>
                                            </p:txEl>
                                          </p:spTgt>
                                        </p:tgtEl>
                                        <p:attrNameLst>
                                          <p:attrName>style.visibility</p:attrName>
                                        </p:attrNameLst>
                                      </p:cBhvr>
                                      <p:to>
                                        <p:strVal val="hidden"/>
                                      </p:to>
                                    </p:set>
                                  </p:childTnLst>
                                </p:cTn>
                              </p:par>
                              <p:par>
                                <p:cTn id="102" presetID="10" presetClass="exit" presetSubtype="0" fill="hold" grpId="0" nodeType="withEffect">
                                  <p:stCondLst>
                                    <p:cond delay="0"/>
                                  </p:stCondLst>
                                  <p:childTnLst>
                                    <p:animEffect transition="out" filter="fade">
                                      <p:cBhvr>
                                        <p:cTn id="103" dur="500"/>
                                        <p:tgtEl>
                                          <p:spTgt spid="3">
                                            <p:txEl>
                                              <p:pRg st="1" end="1"/>
                                            </p:txEl>
                                          </p:spTgt>
                                        </p:tgtEl>
                                      </p:cBhvr>
                                    </p:animEffect>
                                    <p:set>
                                      <p:cBhvr>
                                        <p:cTn id="104" dur="1" fill="hold">
                                          <p:stCondLst>
                                            <p:cond delay="499"/>
                                          </p:stCondLst>
                                        </p:cTn>
                                        <p:tgtEl>
                                          <p:spTgt spid="3">
                                            <p:txEl>
                                              <p:pRg st="1" end="1"/>
                                            </p:txEl>
                                          </p:spTgt>
                                        </p:tgtEl>
                                        <p:attrNameLst>
                                          <p:attrName>style.visibility</p:attrName>
                                        </p:attrNameLst>
                                      </p:cBhvr>
                                      <p:to>
                                        <p:strVal val="hidden"/>
                                      </p:to>
                                    </p:set>
                                  </p:childTnLst>
                                </p:cTn>
                              </p:par>
                              <p:par>
                                <p:cTn id="105" presetID="10" presetClass="exit" presetSubtype="0" fill="hold" grpId="0" nodeType="withEffect">
                                  <p:stCondLst>
                                    <p:cond delay="0"/>
                                  </p:stCondLst>
                                  <p:childTnLst>
                                    <p:animEffect transition="out" filter="fade">
                                      <p:cBhvr>
                                        <p:cTn id="106" dur="500"/>
                                        <p:tgtEl>
                                          <p:spTgt spid="3">
                                            <p:txEl>
                                              <p:pRg st="2" end="2"/>
                                            </p:txEl>
                                          </p:spTgt>
                                        </p:tgtEl>
                                      </p:cBhvr>
                                    </p:animEffect>
                                    <p:set>
                                      <p:cBhvr>
                                        <p:cTn id="107" dur="1" fill="hold">
                                          <p:stCondLst>
                                            <p:cond delay="499"/>
                                          </p:stCondLst>
                                        </p:cTn>
                                        <p:tgtEl>
                                          <p:spTgt spid="3">
                                            <p:txEl>
                                              <p:pRg st="2" end="2"/>
                                            </p:txEl>
                                          </p:spTgt>
                                        </p:tgtEl>
                                        <p:attrNameLst>
                                          <p:attrName>style.visibility</p:attrName>
                                        </p:attrNameLst>
                                      </p:cBhvr>
                                      <p:to>
                                        <p:strVal val="hidden"/>
                                      </p:to>
                                    </p:set>
                                  </p:childTnLst>
                                </p:cTn>
                              </p:par>
                              <p:par>
                                <p:cTn id="108" presetID="10" presetClass="exit" presetSubtype="0" fill="hold" grpId="0" nodeType="withEffect">
                                  <p:stCondLst>
                                    <p:cond delay="0"/>
                                  </p:stCondLst>
                                  <p:childTnLst>
                                    <p:animEffect transition="out" filter="fade">
                                      <p:cBhvr>
                                        <p:cTn id="109" dur="500"/>
                                        <p:tgtEl>
                                          <p:spTgt spid="3">
                                            <p:txEl>
                                              <p:pRg st="3" end="3"/>
                                            </p:txEl>
                                          </p:spTgt>
                                        </p:tgtEl>
                                      </p:cBhvr>
                                    </p:animEffect>
                                    <p:set>
                                      <p:cBhvr>
                                        <p:cTn id="110" dur="1" fill="hold">
                                          <p:stCondLst>
                                            <p:cond delay="499"/>
                                          </p:stCondLst>
                                        </p:cTn>
                                        <p:tgtEl>
                                          <p:spTgt spid="3">
                                            <p:txEl>
                                              <p:pRg st="3" end="3"/>
                                            </p:txEl>
                                          </p:spTgt>
                                        </p:tgtEl>
                                        <p:attrNameLst>
                                          <p:attrName>style.visibility</p:attrName>
                                        </p:attrNameLst>
                                      </p:cBhvr>
                                      <p:to>
                                        <p:strVal val="hidden"/>
                                      </p:to>
                                    </p:set>
                                  </p:childTnLst>
                                </p:cTn>
                              </p:par>
                            </p:childTnLst>
                          </p:cTn>
                        </p:par>
                        <p:par>
                          <p:cTn id="111" fill="hold">
                            <p:stCondLst>
                              <p:cond delay="500"/>
                            </p:stCondLst>
                            <p:childTnLst>
                              <p:par>
                                <p:cTn id="112" presetID="10" presetClass="entr" presetSubtype="0" fill="hold" grpId="0" nodeType="afterEffect">
                                  <p:stCondLst>
                                    <p:cond delay="0"/>
                                  </p:stCondLst>
                                  <p:childTnLst>
                                    <p:set>
                                      <p:cBhvr>
                                        <p:cTn id="113" dur="1" fill="hold">
                                          <p:stCondLst>
                                            <p:cond delay="0"/>
                                          </p:stCondLst>
                                        </p:cTn>
                                        <p:tgtEl>
                                          <p:spTgt spid="73">
                                            <p:txEl>
                                              <p:pRg st="0" end="0"/>
                                            </p:txEl>
                                          </p:spTgt>
                                        </p:tgtEl>
                                        <p:attrNameLst>
                                          <p:attrName>style.visibility</p:attrName>
                                        </p:attrNameLst>
                                      </p:cBhvr>
                                      <p:to>
                                        <p:strVal val="visible"/>
                                      </p:to>
                                    </p:set>
                                    <p:animEffect transition="in" filter="fade">
                                      <p:cBhvr>
                                        <p:cTn id="114" dur="500"/>
                                        <p:tgtEl>
                                          <p:spTgt spid="7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2" grpId="0"/>
      <p:bldP spid="3" grpId="0" build="p"/>
      <p:bldP spid="28" grpId="0" animBg="1"/>
      <p:bldP spid="23" grpId="0" animBg="1"/>
      <p:bldP spid="31" grpId="0" animBg="1"/>
      <p:bldP spid="7" grpId="1" animBg="1"/>
      <p:bldP spid="9" grpId="1" animBg="1"/>
      <p:bldP spid="10" grpId="1" animBg="1"/>
      <p:bldP spid="11" grpId="1" animBg="1"/>
      <p:bldP spid="72" grpId="0"/>
      <p:bldP spid="73" grpId="0" build="allAtOnce"/>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Flowchart: Process 89"/>
          <p:cNvSpPr/>
          <p:nvPr/>
        </p:nvSpPr>
        <p:spPr>
          <a:xfrm>
            <a:off x="857224" y="30718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Flowchart: Process 24"/>
          <p:cNvSpPr/>
          <p:nvPr/>
        </p:nvSpPr>
        <p:spPr>
          <a:xfrm>
            <a:off x="1357290" y="3357586"/>
            <a:ext cx="2286016" cy="3286124"/>
          </a:xfrm>
          <a:prstGeom prst="flowChartProcess">
            <a:avLst/>
          </a:prstGeom>
          <a:gradFill flip="none" rotWithShape="1">
            <a:gsLst>
              <a:gs pos="0">
                <a:schemeClr val="accent1"/>
              </a:gs>
              <a:gs pos="25000">
                <a:schemeClr val="accent1">
                  <a:lumMod val="20000"/>
                  <a:lumOff val="80000"/>
                </a:schemeClr>
              </a:gs>
              <a:gs pos="50000">
                <a:schemeClr val="accent2">
                  <a:lumMod val="20000"/>
                  <a:lumOff val="80000"/>
                </a:schemeClr>
              </a:gs>
              <a:gs pos="100000">
                <a:schemeClr val="accent2">
                  <a:lumMod val="40000"/>
                  <a:lumOff val="60000"/>
                </a:schemeClr>
              </a:gs>
            </a:gsLst>
            <a:lin ang="16200000" scaled="1"/>
            <a:tileRect/>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API</a:t>
            </a:r>
          </a:p>
        </p:txBody>
      </p:sp>
      <p:sp>
        <p:nvSpPr>
          <p:cNvPr id="2" name="Title 1"/>
          <p:cNvSpPr>
            <a:spLocks noGrp="1"/>
          </p:cNvSpPr>
          <p:nvPr>
            <p:ph type="title"/>
          </p:nvPr>
        </p:nvSpPr>
        <p:spPr/>
        <p:txBody>
          <a:bodyPr/>
          <a:lstStyle/>
          <a:p>
            <a:r>
              <a:rPr lang="en-US" altLang="zh-CN" dirty="0"/>
              <a:t>Architecture</a:t>
            </a:r>
            <a:endParaRPr lang="zh-CN" altLang="en-US" dirty="0"/>
          </a:p>
        </p:txBody>
      </p:sp>
      <p:sp>
        <p:nvSpPr>
          <p:cNvPr id="26" name="Flowchart: Process 25"/>
          <p:cNvSpPr/>
          <p:nvPr/>
        </p:nvSpPr>
        <p:spPr>
          <a:xfrm>
            <a:off x="2285984" y="514353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Foreign Exchange Stats Past Month</a:t>
            </a:r>
            <a:endParaRPr lang="zh-CN" altLang="en-US" dirty="0"/>
          </a:p>
        </p:txBody>
      </p:sp>
      <p:sp>
        <p:nvSpPr>
          <p:cNvPr id="30" name="Down Arrow 29"/>
          <p:cNvSpPr/>
          <p:nvPr/>
        </p:nvSpPr>
        <p:spPr>
          <a:xfrm flipV="1">
            <a:off x="3714744" y="4286280"/>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Down Arrow 30"/>
          <p:cNvSpPr/>
          <p:nvPr/>
        </p:nvSpPr>
        <p:spPr>
          <a:xfrm flipV="1">
            <a:off x="2571736" y="4714908"/>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Flowchart: Process 39"/>
          <p:cNvSpPr/>
          <p:nvPr/>
        </p:nvSpPr>
        <p:spPr>
          <a:xfrm>
            <a:off x="1000100" y="407196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Stats</a:t>
            </a:r>
          </a:p>
          <a:p>
            <a:pPr algn="ctr"/>
            <a:r>
              <a:rPr lang="en-US" altLang="zh-CN" dirty="0"/>
              <a:t>Past Month</a:t>
            </a:r>
            <a:endParaRPr lang="zh-CN" altLang="en-US" dirty="0"/>
          </a:p>
        </p:txBody>
      </p:sp>
      <p:sp>
        <p:nvSpPr>
          <p:cNvPr id="41" name="Down Arrow 40"/>
          <p:cNvSpPr/>
          <p:nvPr/>
        </p:nvSpPr>
        <p:spPr>
          <a:xfrm flipV="1">
            <a:off x="2500298" y="321471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Down Arrow 41"/>
          <p:cNvSpPr/>
          <p:nvPr/>
        </p:nvSpPr>
        <p:spPr>
          <a:xfrm flipV="1">
            <a:off x="1357290" y="3643338"/>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Flowchart: Process 42"/>
          <p:cNvSpPr/>
          <p:nvPr/>
        </p:nvSpPr>
        <p:spPr>
          <a:xfrm>
            <a:off x="285720" y="2857520"/>
            <a:ext cx="4000528"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Database</a:t>
            </a:r>
          </a:p>
        </p:txBody>
      </p:sp>
      <p:sp>
        <p:nvSpPr>
          <p:cNvPr id="45" name="Flowchart: Process 44"/>
          <p:cNvSpPr/>
          <p:nvPr/>
        </p:nvSpPr>
        <p:spPr>
          <a:xfrm>
            <a:off x="2000232" y="228601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46" name="Flowchart: Process 45"/>
          <p:cNvSpPr/>
          <p:nvPr/>
        </p:nvSpPr>
        <p:spPr>
          <a:xfrm>
            <a:off x="357158" y="2928958"/>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Name</a:t>
            </a:r>
            <a:endParaRPr lang="zh-CN" altLang="en-US" dirty="0"/>
          </a:p>
        </p:txBody>
      </p:sp>
      <p:sp>
        <p:nvSpPr>
          <p:cNvPr id="27" name="Flowchart: Process 26"/>
          <p:cNvSpPr/>
          <p:nvPr/>
        </p:nvSpPr>
        <p:spPr>
          <a:xfrm>
            <a:off x="1428728" y="4000528"/>
            <a:ext cx="4000528"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Database</a:t>
            </a:r>
          </a:p>
        </p:txBody>
      </p:sp>
      <p:sp>
        <p:nvSpPr>
          <p:cNvPr id="35" name="Flowchart: Process 34"/>
          <p:cNvSpPr/>
          <p:nvPr/>
        </p:nvSpPr>
        <p:spPr>
          <a:xfrm>
            <a:off x="3214678" y="3429024"/>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37" name="Flowchart: Process 36"/>
          <p:cNvSpPr/>
          <p:nvPr/>
        </p:nvSpPr>
        <p:spPr>
          <a:xfrm>
            <a:off x="1571604" y="407196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Currency Name</a:t>
            </a:r>
            <a:endParaRPr lang="zh-CN" altLang="en-US" dirty="0"/>
          </a:p>
        </p:txBody>
      </p:sp>
      <p:sp>
        <p:nvSpPr>
          <p:cNvPr id="38" name="Down Arrow 37"/>
          <p:cNvSpPr/>
          <p:nvPr/>
        </p:nvSpPr>
        <p:spPr>
          <a:xfrm flipV="1">
            <a:off x="2643174" y="3143248"/>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Down Arrow 38"/>
          <p:cNvSpPr/>
          <p:nvPr/>
        </p:nvSpPr>
        <p:spPr>
          <a:xfrm flipV="1">
            <a:off x="3857620" y="2643182"/>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Down Arrow 46"/>
          <p:cNvSpPr/>
          <p:nvPr/>
        </p:nvSpPr>
        <p:spPr>
          <a:xfrm flipV="1">
            <a:off x="1357290" y="214314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Down Arrow 47"/>
          <p:cNvSpPr/>
          <p:nvPr/>
        </p:nvSpPr>
        <p:spPr>
          <a:xfrm flipV="1">
            <a:off x="2571736" y="1643074"/>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Flowchart: Process 67"/>
          <p:cNvSpPr/>
          <p:nvPr/>
        </p:nvSpPr>
        <p:spPr>
          <a:xfrm>
            <a:off x="857224" y="21429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5" name="Flowchart: Process 4"/>
          <p:cNvSpPr/>
          <p:nvPr/>
        </p:nvSpPr>
        <p:spPr>
          <a:xfrm>
            <a:off x="1142976" y="1500198"/>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23" name="Down Arrow 22"/>
          <p:cNvSpPr/>
          <p:nvPr/>
        </p:nvSpPr>
        <p:spPr>
          <a:xfrm flipV="1">
            <a:off x="2071670" y="1000108"/>
            <a:ext cx="142876" cy="928694"/>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Down Arrow 49"/>
          <p:cNvSpPr/>
          <p:nvPr/>
        </p:nvSpPr>
        <p:spPr>
          <a:xfrm flipH="1">
            <a:off x="2643174" y="1571612"/>
            <a:ext cx="142876" cy="1428760"/>
          </a:xfrm>
          <a:prstGeom prst="downArrow">
            <a:avLst/>
          </a:prstGeom>
          <a:gradFill flip="none" rotWithShape="1">
            <a:gsLst>
              <a:gs pos="0">
                <a:schemeClr val="accent2">
                  <a:lumMod val="40000"/>
                  <a:lumOff val="60000"/>
                </a:schemeClr>
              </a:gs>
              <a:gs pos="50000">
                <a:schemeClr val="accent1">
                  <a:lumMod val="20000"/>
                  <a:lumOff val="80000"/>
                </a:schemeClr>
              </a:gs>
              <a:gs pos="100000">
                <a:schemeClr val="tx2">
                  <a:lumMod val="20000"/>
                  <a:lumOff val="80000"/>
                </a:schemeClr>
              </a:gs>
            </a:gsLst>
            <a:lin ang="5400000" scaled="1"/>
            <a:tileRect/>
          </a:gradFill>
          <a:ln>
            <a:no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 name="Picture 50"/>
          <p:cNvPicPr>
            <a:picLocks noChangeAspect="1"/>
          </p:cNvPicPr>
          <p:nvPr/>
        </p:nvPicPr>
        <p:blipFill>
          <a:blip r:embed="rId3">
            <a:extLst>
              <a:ext uri="{28A0092B-C50C-407E-A947-70E740481C1C}">
                <a14:useLocalDpi xmlns:a14="http://schemas.microsoft.com/office/drawing/2010/main" val="0"/>
              </a:ext>
            </a:extLst>
          </a:blip>
          <a:srcRect t="6736" b="18352"/>
          <a:stretch>
            <a:fillRect/>
          </a:stretch>
        </p:blipFill>
        <p:spPr>
          <a:xfrm>
            <a:off x="5869516" y="1857364"/>
            <a:ext cx="928718" cy="9287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52" name="TextBox 51"/>
          <p:cNvSpPr txBox="1"/>
          <p:nvPr/>
        </p:nvSpPr>
        <p:spPr>
          <a:xfrm>
            <a:off x="6798210" y="1877129"/>
            <a:ext cx="1785950" cy="369332"/>
          </a:xfrm>
          <a:prstGeom prst="rect">
            <a:avLst/>
          </a:prstGeom>
          <a:noFill/>
        </p:spPr>
        <p:txBody>
          <a:bodyPr wrap="square" rtlCol="0">
            <a:spAutoFit/>
          </a:bodyPr>
          <a:lstStyle/>
          <a:p>
            <a:r>
              <a:rPr lang="en-US" altLang="zh-CN" dirty="0" err="1"/>
              <a:t>Pengqi</a:t>
            </a:r>
            <a:r>
              <a:rPr lang="en-US" altLang="zh-CN" dirty="0"/>
              <a:t> GU </a:t>
            </a:r>
            <a:endParaRPr lang="en-US" altLang="zh-CN" sz="1050" dirty="0"/>
          </a:p>
        </p:txBody>
      </p:sp>
      <p:sp>
        <p:nvSpPr>
          <p:cNvPr id="53" name="Rectangle 52"/>
          <p:cNvSpPr/>
          <p:nvPr/>
        </p:nvSpPr>
        <p:spPr>
          <a:xfrm>
            <a:off x="7798342" y="1857364"/>
            <a:ext cx="710451" cy="246221"/>
          </a:xfrm>
          <a:prstGeom prst="rect">
            <a:avLst/>
          </a:prstGeom>
        </p:spPr>
        <p:txBody>
          <a:bodyPr wrap="none">
            <a:spAutoFit/>
          </a:bodyPr>
          <a:lstStyle/>
          <a:p>
            <a:r>
              <a:rPr lang="en-US" altLang="zh-CN" sz="1000" dirty="0"/>
              <a:t>45448721</a:t>
            </a:r>
            <a:endParaRPr lang="zh-CN" altLang="en-US" sz="1000" dirty="0"/>
          </a:p>
        </p:txBody>
      </p:sp>
      <p:sp>
        <p:nvSpPr>
          <p:cNvPr id="17" name="Flowchart: Process 16"/>
          <p:cNvSpPr/>
          <p:nvPr/>
        </p:nvSpPr>
        <p:spPr>
          <a:xfrm>
            <a:off x="2357422" y="2428868"/>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
        <p:nvSpPr>
          <p:cNvPr id="49" name="Down Arrow 48"/>
          <p:cNvSpPr/>
          <p:nvPr/>
        </p:nvSpPr>
        <p:spPr>
          <a:xfrm flipV="1">
            <a:off x="3286116" y="1643050"/>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TextBox 68"/>
          <p:cNvSpPr txBox="1"/>
          <p:nvPr/>
        </p:nvSpPr>
        <p:spPr>
          <a:xfrm>
            <a:off x="4744494" y="2282603"/>
            <a:ext cx="1041952" cy="646331"/>
          </a:xfrm>
          <a:prstGeom prst="rect">
            <a:avLst/>
          </a:prstGeom>
          <a:noFill/>
        </p:spPr>
        <p:txBody>
          <a:bodyPr wrap="none" rtlCol="0">
            <a:spAutoFit/>
          </a:bodyPr>
          <a:lstStyle/>
          <a:p>
            <a:r>
              <a:rPr lang="en-US" altLang="zh-CN" dirty="0"/>
              <a:t>Frontend</a:t>
            </a:r>
          </a:p>
          <a:p>
            <a:pPr algn="ctr"/>
            <a:r>
              <a:rPr lang="en-US" altLang="zh-CN" dirty="0"/>
              <a:t>Layer</a:t>
            </a:r>
            <a:endParaRPr lang="zh-CN" altLang="en-US" dirty="0"/>
          </a:p>
        </p:txBody>
      </p:sp>
      <p:sp>
        <p:nvSpPr>
          <p:cNvPr id="4" name="Flowchart: Alternate Process 3"/>
          <p:cNvSpPr/>
          <p:nvPr/>
        </p:nvSpPr>
        <p:spPr>
          <a:xfrm>
            <a:off x="571472" y="1000108"/>
            <a:ext cx="4357718" cy="428628"/>
          </a:xfrm>
          <a:prstGeom prst="flowChartAlternateProcess">
            <a:avLst/>
          </a:prstGeom>
          <a:gradFill flip="none" rotWithShape="1">
            <a:gsLst>
              <a:gs pos="0">
                <a:schemeClr val="accent2">
                  <a:lumMod val="40000"/>
                  <a:lumOff val="60000"/>
                </a:schemeClr>
              </a:gs>
              <a:gs pos="50000">
                <a:schemeClr val="accent1">
                  <a:lumMod val="20000"/>
                  <a:lumOff val="80000"/>
                </a:schemeClr>
              </a:gs>
              <a:gs pos="100000">
                <a:schemeClr val="accent1"/>
              </a:gs>
            </a:gsLst>
            <a:lin ang="0" scaled="1"/>
            <a:tileRect/>
          </a:gradFill>
          <a:ln w="3175"/>
          <a:effectLst>
            <a:outerShdw blurRad="152400" dist="317500" dir="5400000" sx="90000" sy="-19000" rotWithShape="0">
              <a:prstClr val="black">
                <a:alpha val="15000"/>
              </a:prstClr>
            </a:outerShdw>
          </a:effectLst>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2"/>
                </a:solidFill>
              </a:rPr>
              <a:t>Portfolio</a:t>
            </a:r>
            <a:endParaRPr lang="zh-CN" altLang="en-US" dirty="0">
              <a:solidFill>
                <a:schemeClr val="tx2"/>
              </a:solidFill>
            </a:endParaRPr>
          </a:p>
        </p:txBody>
      </p:sp>
      <p:pic>
        <p:nvPicPr>
          <p:cNvPr id="74" name="Picture 73"/>
          <p:cNvPicPr>
            <a:picLocks noChangeAspect="1"/>
          </p:cNvPicPr>
          <p:nvPr/>
        </p:nvPicPr>
        <p:blipFill>
          <a:blip r:embed="rId4">
            <a:extLst>
              <a:ext uri="{28A0092B-C50C-407E-A947-70E740481C1C}">
                <a14:useLocalDpi xmlns:a14="http://schemas.microsoft.com/office/drawing/2010/main" val="0"/>
              </a:ext>
            </a:extLst>
          </a:blip>
          <a:srcRect t="3863" b="21061"/>
          <a:stretch>
            <a:fillRect/>
          </a:stretch>
        </p:blipFill>
        <p:spPr>
          <a:xfrm>
            <a:off x="5798078" y="3000372"/>
            <a:ext cx="942914" cy="94291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5" name="Picture 74"/>
          <p:cNvPicPr>
            <a:picLocks noChangeAspect="1"/>
          </p:cNvPicPr>
          <p:nvPr/>
        </p:nvPicPr>
        <p:blipFill>
          <a:blip r:embed="rId5">
            <a:extLst>
              <a:ext uri="{28A0092B-C50C-407E-A947-70E740481C1C}">
                <a14:useLocalDpi xmlns:a14="http://schemas.microsoft.com/office/drawing/2010/main" val="0"/>
              </a:ext>
            </a:extLst>
          </a:blip>
          <a:srcRect t="6329" b="27004"/>
          <a:stretch>
            <a:fillRect/>
          </a:stretch>
        </p:blipFill>
        <p:spPr>
          <a:xfrm>
            <a:off x="5798078" y="4071942"/>
            <a:ext cx="928666" cy="92866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76" name="Picture 75"/>
          <p:cNvPicPr>
            <a:picLocks noChangeAspect="1"/>
          </p:cNvPicPr>
          <p:nvPr/>
        </p:nvPicPr>
        <p:blipFill>
          <a:blip r:embed="rId6">
            <a:extLst>
              <a:ext uri="{28A0092B-C50C-407E-A947-70E740481C1C}">
                <a14:useLocalDpi xmlns:a14="http://schemas.microsoft.com/office/drawing/2010/main" val="0"/>
              </a:ext>
            </a:extLst>
          </a:blip>
          <a:srcRect t="3248" b="25382"/>
          <a:stretch>
            <a:fillRect/>
          </a:stretch>
        </p:blipFill>
        <p:spPr>
          <a:xfrm>
            <a:off x="5798091" y="5143525"/>
            <a:ext cx="928681" cy="92868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77" name="TextBox 76"/>
          <p:cNvSpPr txBox="1"/>
          <p:nvPr/>
        </p:nvSpPr>
        <p:spPr>
          <a:xfrm>
            <a:off x="6798210" y="3077174"/>
            <a:ext cx="1785950" cy="369332"/>
          </a:xfrm>
          <a:prstGeom prst="rect">
            <a:avLst/>
          </a:prstGeom>
          <a:noFill/>
        </p:spPr>
        <p:txBody>
          <a:bodyPr wrap="square" rtlCol="0">
            <a:spAutoFit/>
          </a:bodyPr>
          <a:lstStyle/>
          <a:p>
            <a:r>
              <a:rPr lang="en-US" altLang="zh-CN" dirty="0" err="1"/>
              <a:t>Dongxin</a:t>
            </a:r>
            <a:r>
              <a:rPr lang="en-US" altLang="zh-CN" dirty="0"/>
              <a:t> DU</a:t>
            </a:r>
            <a:endParaRPr lang="en-US" altLang="zh-CN" sz="1050" dirty="0"/>
          </a:p>
        </p:txBody>
      </p:sp>
      <p:sp>
        <p:nvSpPr>
          <p:cNvPr id="78" name="Rectangle 77"/>
          <p:cNvSpPr/>
          <p:nvPr/>
        </p:nvSpPr>
        <p:spPr>
          <a:xfrm>
            <a:off x="7919499" y="3175084"/>
            <a:ext cx="736099" cy="253916"/>
          </a:xfrm>
          <a:prstGeom prst="rect">
            <a:avLst/>
          </a:prstGeom>
        </p:spPr>
        <p:txBody>
          <a:bodyPr wrap="none">
            <a:spAutoFit/>
          </a:bodyPr>
          <a:lstStyle/>
          <a:p>
            <a:r>
              <a:rPr lang="en-US" altLang="zh-CN" sz="1050" dirty="0"/>
              <a:t>developer</a:t>
            </a:r>
            <a:endParaRPr lang="zh-CN" altLang="en-US" sz="1050" dirty="0"/>
          </a:p>
        </p:txBody>
      </p:sp>
      <p:sp>
        <p:nvSpPr>
          <p:cNvPr id="79" name="Rectangle 78"/>
          <p:cNvSpPr/>
          <p:nvPr/>
        </p:nvSpPr>
        <p:spPr>
          <a:xfrm>
            <a:off x="7919499" y="3071810"/>
            <a:ext cx="736099" cy="253916"/>
          </a:xfrm>
          <a:prstGeom prst="rect">
            <a:avLst/>
          </a:prstGeom>
        </p:spPr>
        <p:txBody>
          <a:bodyPr wrap="none">
            <a:spAutoFit/>
          </a:bodyPr>
          <a:lstStyle/>
          <a:p>
            <a:r>
              <a:rPr lang="en-US" altLang="zh-CN" sz="1050" dirty="0"/>
              <a:t>45452481</a:t>
            </a:r>
            <a:endParaRPr lang="zh-CN" altLang="en-US" sz="1050" dirty="0"/>
          </a:p>
        </p:txBody>
      </p:sp>
      <p:sp>
        <p:nvSpPr>
          <p:cNvPr id="80" name="TextBox 79"/>
          <p:cNvSpPr txBox="1"/>
          <p:nvPr/>
        </p:nvSpPr>
        <p:spPr>
          <a:xfrm>
            <a:off x="6814058" y="4131238"/>
            <a:ext cx="1785950" cy="369332"/>
          </a:xfrm>
          <a:prstGeom prst="rect">
            <a:avLst/>
          </a:prstGeom>
          <a:noFill/>
        </p:spPr>
        <p:txBody>
          <a:bodyPr wrap="square" rtlCol="0">
            <a:spAutoFit/>
          </a:bodyPr>
          <a:lstStyle/>
          <a:p>
            <a:r>
              <a:rPr lang="en-US" altLang="zh-CN" dirty="0" err="1"/>
              <a:t>Yujiao</a:t>
            </a:r>
            <a:r>
              <a:rPr lang="en-US" altLang="zh-CN" dirty="0"/>
              <a:t> CHEN</a:t>
            </a:r>
            <a:endParaRPr lang="en-US" altLang="zh-CN" sz="1050" dirty="0"/>
          </a:p>
        </p:txBody>
      </p:sp>
      <p:sp>
        <p:nvSpPr>
          <p:cNvPr id="81" name="Rectangle 80"/>
          <p:cNvSpPr/>
          <p:nvPr/>
        </p:nvSpPr>
        <p:spPr>
          <a:xfrm>
            <a:off x="7986851" y="4125874"/>
            <a:ext cx="736099" cy="253916"/>
          </a:xfrm>
          <a:prstGeom prst="rect">
            <a:avLst/>
          </a:prstGeom>
        </p:spPr>
        <p:txBody>
          <a:bodyPr wrap="none">
            <a:spAutoFit/>
          </a:bodyPr>
          <a:lstStyle/>
          <a:p>
            <a:r>
              <a:rPr lang="en-US" altLang="zh-CN" sz="1050" dirty="0"/>
              <a:t>45431534</a:t>
            </a:r>
            <a:endParaRPr lang="zh-CN" altLang="en-US" sz="1050" dirty="0"/>
          </a:p>
        </p:txBody>
      </p:sp>
      <p:sp>
        <p:nvSpPr>
          <p:cNvPr id="82" name="Rectangle 81"/>
          <p:cNvSpPr/>
          <p:nvPr/>
        </p:nvSpPr>
        <p:spPr>
          <a:xfrm>
            <a:off x="7979305" y="4229148"/>
            <a:ext cx="736099" cy="253916"/>
          </a:xfrm>
          <a:prstGeom prst="rect">
            <a:avLst/>
          </a:prstGeom>
        </p:spPr>
        <p:txBody>
          <a:bodyPr wrap="none">
            <a:spAutoFit/>
          </a:bodyPr>
          <a:lstStyle/>
          <a:p>
            <a:r>
              <a:rPr lang="en-US" altLang="zh-CN" sz="1050" dirty="0"/>
              <a:t>developer</a:t>
            </a:r>
            <a:endParaRPr lang="zh-CN" altLang="en-US" sz="1050" dirty="0"/>
          </a:p>
        </p:txBody>
      </p:sp>
      <p:sp>
        <p:nvSpPr>
          <p:cNvPr id="83" name="TextBox 82"/>
          <p:cNvSpPr txBox="1"/>
          <p:nvPr/>
        </p:nvSpPr>
        <p:spPr>
          <a:xfrm>
            <a:off x="6798210" y="5214950"/>
            <a:ext cx="1785950" cy="369332"/>
          </a:xfrm>
          <a:prstGeom prst="rect">
            <a:avLst/>
          </a:prstGeom>
          <a:noFill/>
        </p:spPr>
        <p:txBody>
          <a:bodyPr wrap="square" rtlCol="0">
            <a:spAutoFit/>
          </a:bodyPr>
          <a:lstStyle/>
          <a:p>
            <a:r>
              <a:rPr lang="en-US" altLang="zh-CN" dirty="0"/>
              <a:t>Kai JIANG</a:t>
            </a:r>
            <a:endParaRPr lang="en-US" altLang="zh-CN" sz="1050" dirty="0"/>
          </a:p>
        </p:txBody>
      </p:sp>
      <p:sp>
        <p:nvSpPr>
          <p:cNvPr id="84" name="Rectangle 83"/>
          <p:cNvSpPr/>
          <p:nvPr/>
        </p:nvSpPr>
        <p:spPr>
          <a:xfrm>
            <a:off x="7782494" y="5312860"/>
            <a:ext cx="736099" cy="253916"/>
          </a:xfrm>
          <a:prstGeom prst="rect">
            <a:avLst/>
          </a:prstGeom>
        </p:spPr>
        <p:txBody>
          <a:bodyPr wrap="none">
            <a:spAutoFit/>
          </a:bodyPr>
          <a:lstStyle/>
          <a:p>
            <a:r>
              <a:rPr lang="en-US" altLang="zh-CN" sz="1050" dirty="0"/>
              <a:t>developer</a:t>
            </a:r>
            <a:endParaRPr lang="zh-CN" altLang="en-US" sz="1050" dirty="0"/>
          </a:p>
        </p:txBody>
      </p:sp>
      <p:sp>
        <p:nvSpPr>
          <p:cNvPr id="85" name="TextBox 84"/>
          <p:cNvSpPr txBox="1"/>
          <p:nvPr/>
        </p:nvSpPr>
        <p:spPr>
          <a:xfrm>
            <a:off x="6869648" y="2191400"/>
            <a:ext cx="1906227" cy="523220"/>
          </a:xfrm>
          <a:prstGeom prst="rect">
            <a:avLst/>
          </a:prstGeom>
          <a:noFill/>
        </p:spPr>
        <p:txBody>
          <a:bodyPr wrap="none" rtlCol="0">
            <a:spAutoFit/>
          </a:bodyPr>
          <a:lstStyle/>
          <a:p>
            <a:pPr>
              <a:buFont typeface="Arial" pitchFamily="34" charset="0"/>
              <a:buChar char="•"/>
            </a:pPr>
            <a:r>
              <a:rPr lang="en-US" altLang="zh-CN" sz="1400" dirty="0"/>
              <a:t>Design (</a:t>
            </a:r>
            <a:r>
              <a:rPr lang="en-US" altLang="zh-CN" sz="1400" dirty="0" err="1"/>
              <a:t>Elems</a:t>
            </a:r>
            <a:r>
              <a:rPr lang="en-US" altLang="zh-CN" sz="1400" dirty="0"/>
              <a:t> &amp; CSS)</a:t>
            </a:r>
          </a:p>
          <a:p>
            <a:pPr>
              <a:buFont typeface="Arial" pitchFamily="34" charset="0"/>
              <a:buChar char="•"/>
            </a:pPr>
            <a:r>
              <a:rPr lang="en-US" altLang="zh-CN" sz="1400" dirty="0"/>
              <a:t>Frontend JS (on </a:t>
            </a:r>
            <a:r>
              <a:rPr lang="en-US" altLang="zh-CN" sz="1400" dirty="0" err="1"/>
              <a:t>elems</a:t>
            </a:r>
            <a:r>
              <a:rPr lang="en-US" altLang="zh-CN" sz="1400" dirty="0"/>
              <a:t>)</a:t>
            </a:r>
            <a:endParaRPr lang="zh-CN" altLang="en-US" sz="1400" dirty="0"/>
          </a:p>
        </p:txBody>
      </p:sp>
      <p:sp>
        <p:nvSpPr>
          <p:cNvPr id="86" name="TextBox 85"/>
          <p:cNvSpPr txBox="1"/>
          <p:nvPr/>
        </p:nvSpPr>
        <p:spPr>
          <a:xfrm>
            <a:off x="6864585" y="3405846"/>
            <a:ext cx="1922257" cy="307777"/>
          </a:xfrm>
          <a:prstGeom prst="rect">
            <a:avLst/>
          </a:prstGeom>
          <a:noFill/>
        </p:spPr>
        <p:txBody>
          <a:bodyPr wrap="none" rtlCol="0">
            <a:spAutoFit/>
          </a:bodyPr>
          <a:lstStyle/>
          <a:p>
            <a:pPr>
              <a:buFont typeface="Arial" pitchFamily="34" charset="0"/>
              <a:buChar char="•"/>
            </a:pPr>
            <a:r>
              <a:rPr lang="en-US" altLang="zh-CN" sz="1400" dirty="0"/>
              <a:t>Frontend JS (on charts)</a:t>
            </a:r>
            <a:endParaRPr lang="zh-CN" altLang="en-US" sz="1400" dirty="0"/>
          </a:p>
        </p:txBody>
      </p:sp>
      <p:sp>
        <p:nvSpPr>
          <p:cNvPr id="87" name="TextBox 86"/>
          <p:cNvSpPr txBox="1"/>
          <p:nvPr/>
        </p:nvSpPr>
        <p:spPr>
          <a:xfrm>
            <a:off x="6869648" y="5500702"/>
            <a:ext cx="1906227" cy="523220"/>
          </a:xfrm>
          <a:prstGeom prst="rect">
            <a:avLst/>
          </a:prstGeom>
          <a:noFill/>
        </p:spPr>
        <p:txBody>
          <a:bodyPr wrap="none" rtlCol="0">
            <a:spAutoFit/>
          </a:bodyPr>
          <a:lstStyle/>
          <a:p>
            <a:pPr>
              <a:buFont typeface="Arial" pitchFamily="34" charset="0"/>
              <a:buChar char="•"/>
            </a:pPr>
            <a:r>
              <a:rPr lang="en-US" altLang="zh-CN" sz="1400" dirty="0"/>
              <a:t>Design (</a:t>
            </a:r>
            <a:r>
              <a:rPr lang="en-US" altLang="zh-CN" sz="1400" dirty="0" err="1"/>
              <a:t>Elems</a:t>
            </a:r>
            <a:r>
              <a:rPr lang="en-US" altLang="zh-CN" sz="1400" dirty="0"/>
              <a:t>)</a:t>
            </a:r>
          </a:p>
          <a:p>
            <a:pPr>
              <a:buFont typeface="Arial" pitchFamily="34" charset="0"/>
              <a:buChar char="•"/>
            </a:pPr>
            <a:r>
              <a:rPr lang="en-US" altLang="zh-CN" sz="1400" dirty="0"/>
              <a:t>Frontend JS (on </a:t>
            </a:r>
            <a:r>
              <a:rPr lang="en-US" altLang="zh-CN" sz="1400" dirty="0" err="1"/>
              <a:t>elems</a:t>
            </a:r>
            <a:r>
              <a:rPr lang="en-US" altLang="zh-CN" sz="1400" dirty="0"/>
              <a:t>)</a:t>
            </a:r>
            <a:endParaRPr lang="zh-CN" altLang="en-US" sz="1400" dirty="0"/>
          </a:p>
        </p:txBody>
      </p:sp>
      <p:sp>
        <p:nvSpPr>
          <p:cNvPr id="91" name="TextBox 90"/>
          <p:cNvSpPr txBox="1"/>
          <p:nvPr/>
        </p:nvSpPr>
        <p:spPr>
          <a:xfrm>
            <a:off x="4750207" y="5143512"/>
            <a:ext cx="973921" cy="646331"/>
          </a:xfrm>
          <a:prstGeom prst="rect">
            <a:avLst/>
          </a:prstGeom>
          <a:noFill/>
        </p:spPr>
        <p:txBody>
          <a:bodyPr wrap="none" rtlCol="0">
            <a:spAutoFit/>
          </a:bodyPr>
          <a:lstStyle/>
          <a:p>
            <a:r>
              <a:rPr lang="en-US" altLang="zh-CN" dirty="0"/>
              <a:t>Backend</a:t>
            </a:r>
          </a:p>
          <a:p>
            <a:pPr algn="ctr"/>
            <a:r>
              <a:rPr lang="en-US" altLang="zh-CN" dirty="0"/>
              <a:t>Layer</a:t>
            </a:r>
            <a:endParaRPr lang="zh-CN" altLang="en-US" dirty="0"/>
          </a:p>
        </p:txBody>
      </p:sp>
      <p:sp>
        <p:nvSpPr>
          <p:cNvPr id="92" name="TextBox 91"/>
          <p:cNvSpPr txBox="1"/>
          <p:nvPr/>
        </p:nvSpPr>
        <p:spPr>
          <a:xfrm>
            <a:off x="6869648" y="2621157"/>
            <a:ext cx="1143903" cy="307777"/>
          </a:xfrm>
          <a:prstGeom prst="rect">
            <a:avLst/>
          </a:prstGeom>
          <a:noFill/>
        </p:spPr>
        <p:txBody>
          <a:bodyPr wrap="none" rtlCol="0">
            <a:spAutoFit/>
          </a:bodyPr>
          <a:lstStyle/>
          <a:p>
            <a:pPr>
              <a:buFont typeface="Arial" pitchFamily="34" charset="0"/>
              <a:buChar char="•"/>
            </a:pPr>
            <a:r>
              <a:rPr lang="en-US" altLang="zh-CN" sz="1400" dirty="0"/>
              <a:t>Backend API</a:t>
            </a:r>
            <a:endParaRPr lang="zh-CN" altLang="en-US" sz="1400" dirty="0"/>
          </a:p>
        </p:txBody>
      </p:sp>
      <p:sp>
        <p:nvSpPr>
          <p:cNvPr id="93" name="TextBox 92"/>
          <p:cNvSpPr txBox="1"/>
          <p:nvPr/>
        </p:nvSpPr>
        <p:spPr>
          <a:xfrm>
            <a:off x="6869648" y="3621289"/>
            <a:ext cx="1179169" cy="307777"/>
          </a:xfrm>
          <a:prstGeom prst="rect">
            <a:avLst/>
          </a:prstGeom>
          <a:noFill/>
        </p:spPr>
        <p:txBody>
          <a:bodyPr wrap="none" rtlCol="0">
            <a:spAutoFit/>
          </a:bodyPr>
          <a:lstStyle/>
          <a:p>
            <a:pPr>
              <a:buFont typeface="Arial" pitchFamily="34" charset="0"/>
              <a:buChar char="•"/>
            </a:pPr>
            <a:r>
              <a:rPr lang="en-US" altLang="zh-CN" sz="1400" dirty="0"/>
              <a:t>Backend SQL</a:t>
            </a:r>
            <a:endParaRPr lang="zh-CN" altLang="en-US" sz="1400" dirty="0"/>
          </a:p>
        </p:txBody>
      </p:sp>
      <p:sp>
        <p:nvSpPr>
          <p:cNvPr id="94" name="TextBox 93"/>
          <p:cNvSpPr txBox="1"/>
          <p:nvPr/>
        </p:nvSpPr>
        <p:spPr>
          <a:xfrm>
            <a:off x="6869648" y="4407107"/>
            <a:ext cx="1179169" cy="523220"/>
          </a:xfrm>
          <a:prstGeom prst="rect">
            <a:avLst/>
          </a:prstGeom>
          <a:noFill/>
        </p:spPr>
        <p:txBody>
          <a:bodyPr wrap="none" rtlCol="0">
            <a:spAutoFit/>
          </a:bodyPr>
          <a:lstStyle/>
          <a:p>
            <a:pPr>
              <a:buFont typeface="Arial" pitchFamily="34" charset="0"/>
              <a:buChar char="•"/>
            </a:pPr>
            <a:r>
              <a:rPr lang="en-US" altLang="zh-CN" sz="1400" dirty="0"/>
              <a:t>Backend SQL</a:t>
            </a:r>
          </a:p>
          <a:p>
            <a:pPr>
              <a:buFont typeface="Arial" pitchFamily="34" charset="0"/>
              <a:buChar char="•"/>
            </a:pPr>
            <a:r>
              <a:rPr lang="en-US" altLang="zh-CN" sz="1400" dirty="0"/>
              <a:t>Backend API</a:t>
            </a:r>
            <a:endParaRPr lang="zh-CN" altLang="en-US" sz="1400" dirty="0"/>
          </a:p>
        </p:txBody>
      </p:sp>
      <p:sp>
        <p:nvSpPr>
          <p:cNvPr id="95" name="TextBox 94"/>
          <p:cNvSpPr txBox="1"/>
          <p:nvPr/>
        </p:nvSpPr>
        <p:spPr>
          <a:xfrm>
            <a:off x="6858016" y="5906176"/>
            <a:ext cx="1143903" cy="307777"/>
          </a:xfrm>
          <a:prstGeom prst="rect">
            <a:avLst/>
          </a:prstGeom>
          <a:noFill/>
        </p:spPr>
        <p:txBody>
          <a:bodyPr wrap="none" rtlCol="0">
            <a:spAutoFit/>
          </a:bodyPr>
          <a:lstStyle/>
          <a:p>
            <a:pPr>
              <a:buFont typeface="Arial" pitchFamily="34" charset="0"/>
              <a:buChar char="•"/>
            </a:pPr>
            <a:r>
              <a:rPr lang="en-US" altLang="zh-CN" sz="1400" dirty="0"/>
              <a:t>Backend API</a:t>
            </a:r>
            <a:endParaRPr lang="zh-CN" altLang="en-US" sz="1400" dirty="0"/>
          </a:p>
        </p:txBody>
      </p:sp>
      <p:sp>
        <p:nvSpPr>
          <p:cNvPr id="96" name="Rectangle 95"/>
          <p:cNvSpPr/>
          <p:nvPr/>
        </p:nvSpPr>
        <p:spPr>
          <a:xfrm>
            <a:off x="7786710" y="5214950"/>
            <a:ext cx="736099" cy="253916"/>
          </a:xfrm>
          <a:prstGeom prst="rect">
            <a:avLst/>
          </a:prstGeom>
        </p:spPr>
        <p:txBody>
          <a:bodyPr wrap="none">
            <a:spAutoFit/>
          </a:bodyPr>
          <a:lstStyle/>
          <a:p>
            <a:r>
              <a:rPr lang="en-US" altLang="zh-CN" sz="1050" dirty="0"/>
              <a:t>45434037</a:t>
            </a:r>
            <a:endParaRPr lang="zh-CN" altLang="en-US" sz="1050" dirty="0"/>
          </a:p>
        </p:txBody>
      </p:sp>
      <p:sp>
        <p:nvSpPr>
          <p:cNvPr id="97" name="Title 1"/>
          <p:cNvSpPr txBox="1">
            <a:spLocks/>
          </p:cNvSpPr>
          <p:nvPr/>
        </p:nvSpPr>
        <p:spPr>
          <a:xfrm>
            <a:off x="485804" y="285736"/>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CN" sz="4400" dirty="0">
                <a:latin typeface="+mj-lt"/>
                <a:ea typeface="+mj-ea"/>
                <a:cs typeface="+mj-cs"/>
              </a:rPr>
              <a:t>Our Team</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98" name="TextBox 97"/>
          <p:cNvSpPr txBox="1"/>
          <p:nvPr/>
        </p:nvSpPr>
        <p:spPr>
          <a:xfrm>
            <a:off x="6858016" y="2549719"/>
            <a:ext cx="1723485" cy="307777"/>
          </a:xfrm>
          <a:prstGeom prst="rect">
            <a:avLst/>
          </a:prstGeom>
          <a:noFill/>
        </p:spPr>
        <p:txBody>
          <a:bodyPr wrap="none" rtlCol="0">
            <a:spAutoFit/>
          </a:bodyPr>
          <a:lstStyle/>
          <a:p>
            <a:pPr>
              <a:buFont typeface="Arial" pitchFamily="34" charset="0"/>
              <a:buChar char="•"/>
            </a:pPr>
            <a:r>
              <a:rPr lang="en-US" altLang="zh-CN" sz="1400" dirty="0" err="1"/>
              <a:t>Git</a:t>
            </a:r>
            <a:r>
              <a:rPr lang="en-US" altLang="zh-CN" sz="1400" dirty="0"/>
              <a:t> review &amp; merge</a:t>
            </a:r>
            <a:endParaRPr lang="zh-CN" altLang="en-US" sz="1400" dirty="0"/>
          </a:p>
        </p:txBody>
      </p:sp>
      <p:sp>
        <p:nvSpPr>
          <p:cNvPr id="99" name="Rectangle 98"/>
          <p:cNvSpPr/>
          <p:nvPr/>
        </p:nvSpPr>
        <p:spPr>
          <a:xfrm>
            <a:off x="7786710" y="1960638"/>
            <a:ext cx="736099" cy="253916"/>
          </a:xfrm>
          <a:prstGeom prst="rect">
            <a:avLst/>
          </a:prstGeom>
        </p:spPr>
        <p:txBody>
          <a:bodyPr wrap="none">
            <a:spAutoFit/>
          </a:bodyPr>
          <a:lstStyle/>
          <a:p>
            <a:r>
              <a:rPr lang="en-US" altLang="zh-CN" sz="1050" dirty="0"/>
              <a:t>developer</a:t>
            </a:r>
            <a:endParaRPr lang="zh-CN" altLang="en-US" sz="1050" dirty="0"/>
          </a:p>
        </p:txBody>
      </p:sp>
      <p:sp>
        <p:nvSpPr>
          <p:cNvPr id="100" name="Rectangle 99"/>
          <p:cNvSpPr/>
          <p:nvPr/>
        </p:nvSpPr>
        <p:spPr>
          <a:xfrm>
            <a:off x="7786710" y="1714488"/>
            <a:ext cx="764953" cy="253916"/>
          </a:xfrm>
          <a:prstGeom prst="rect">
            <a:avLst/>
          </a:prstGeom>
        </p:spPr>
        <p:txBody>
          <a:bodyPr wrap="none">
            <a:spAutoFit/>
          </a:bodyPr>
          <a:lstStyle/>
          <a:p>
            <a:r>
              <a:rPr lang="en-US" altLang="zh-CN" sz="1050" dirty="0"/>
              <a:t>The leader</a:t>
            </a:r>
            <a:endParaRPr lang="zh-CN" altLang="en-US" sz="1050" dirty="0"/>
          </a:p>
        </p:txBody>
      </p:sp>
      <p:sp>
        <p:nvSpPr>
          <p:cNvPr id="56" name="Line Callout 1 (Accent Bar) 55"/>
          <p:cNvSpPr/>
          <p:nvPr/>
        </p:nvSpPr>
        <p:spPr>
          <a:xfrm>
            <a:off x="4429124" y="1214422"/>
            <a:ext cx="4500594" cy="428628"/>
          </a:xfrm>
          <a:prstGeom prst="accentCallout1">
            <a:avLst>
              <a:gd name="adj1" fmla="val 50324"/>
              <a:gd name="adj2" fmla="val -4394"/>
              <a:gd name="adj3" fmla="val 103967"/>
              <a:gd name="adj4" fmla="val -40341"/>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altLang="zh-CN" sz="1200" i="1" dirty="0"/>
              <a:t>The index page of this site enabling clients to make managements on stocks they’ve purchased, showing basic info &amp; gain, loss of buy-in</a:t>
            </a:r>
            <a:endParaRPr lang="zh-CN" altLang="en-US" sz="1200" dirty="0"/>
          </a:p>
        </p:txBody>
      </p:sp>
      <p:sp>
        <p:nvSpPr>
          <p:cNvPr id="57" name="Line Callout 1 (Accent Bar) 56"/>
          <p:cNvSpPr/>
          <p:nvPr/>
        </p:nvSpPr>
        <p:spPr>
          <a:xfrm>
            <a:off x="4429124" y="1214422"/>
            <a:ext cx="4500594" cy="428628"/>
          </a:xfrm>
          <a:prstGeom prst="accentCallout1">
            <a:avLst>
              <a:gd name="adj1" fmla="val 50324"/>
              <a:gd name="adj2" fmla="val -4394"/>
              <a:gd name="adj3" fmla="val 344606"/>
              <a:gd name="adj4" fmla="val -21486"/>
            </a:avLst>
          </a:prstGeom>
        </p:spPr>
        <p:style>
          <a:lnRef idx="1">
            <a:schemeClr val="accent6"/>
          </a:lnRef>
          <a:fillRef idx="2">
            <a:schemeClr val="accent6"/>
          </a:fillRef>
          <a:effectRef idx="1">
            <a:schemeClr val="accent6"/>
          </a:effectRef>
          <a:fontRef idx="minor">
            <a:schemeClr val="dk1"/>
          </a:fontRef>
        </p:style>
        <p:txBody>
          <a:bodyPr rtlCol="0" anchor="ctr"/>
          <a:lstStyle/>
          <a:p>
            <a:r>
              <a:rPr lang="en-US" altLang="zh-CN" sz="1200" i="1" dirty="0"/>
              <a:t>The subpage guided from the index page, offering info on conversion and overall trend of </a:t>
            </a:r>
            <a:r>
              <a:rPr lang="en-US" altLang="zh-CN" sz="1200" i="1" dirty="0" err="1"/>
              <a:t>ForEx</a:t>
            </a:r>
            <a:r>
              <a:rPr lang="en-US" altLang="zh-CN" sz="1200" i="1" dirty="0"/>
              <a:t> which is updated on regular basis</a:t>
            </a:r>
            <a:endParaRPr lang="zh-CN" altLang="en-US" sz="1200" dirty="0"/>
          </a:p>
        </p:txBody>
      </p:sp>
      <p:sp>
        <p:nvSpPr>
          <p:cNvPr id="58" name="Title 1"/>
          <p:cNvSpPr txBox="1">
            <a:spLocks/>
          </p:cNvSpPr>
          <p:nvPr/>
        </p:nvSpPr>
        <p:spPr>
          <a:xfrm>
            <a:off x="428596" y="285736"/>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altLang="zh-CN" sz="4400" dirty="0">
                <a:latin typeface="+mj-lt"/>
                <a:ea typeface="+mj-ea"/>
                <a:cs typeface="+mj-cs"/>
              </a:rPr>
              <a:t>Project Overview</a:t>
            </a:r>
            <a:endParaRPr kumimoji="0" lang="zh-CN" altLang="en-US" sz="4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97"/>
                                        </p:tgtEl>
                                      </p:cBhvr>
                                    </p:animEffect>
                                    <p:set>
                                      <p:cBhvr>
                                        <p:cTn id="7" dur="1" fill="hold">
                                          <p:stCondLst>
                                            <p:cond delay="499"/>
                                          </p:stCondLst>
                                        </p:cTn>
                                        <p:tgtEl>
                                          <p:spTgt spid="97"/>
                                        </p:tgtEl>
                                        <p:attrNameLst>
                                          <p:attrName>style.visibility</p:attrName>
                                        </p:attrNameLst>
                                      </p:cBhvr>
                                      <p:to>
                                        <p:strVal val="hidden"/>
                                      </p:to>
                                    </p:set>
                                  </p:childTnLst>
                                </p:cTn>
                              </p:par>
                              <p:par>
                                <p:cTn id="8" presetID="22" presetClass="entr" presetSubtype="4"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wipe(down)">
                                      <p:cBhvr>
                                        <p:cTn id="10" dur="500"/>
                                        <p:tgtEl>
                                          <p:spTgt spid="58"/>
                                        </p:tgtEl>
                                      </p:cBhvr>
                                    </p:animEffect>
                                  </p:childTnLst>
                                </p:cTn>
                              </p:par>
                              <p:par>
                                <p:cTn id="11" presetID="22" presetClass="entr" presetSubtype="4" fill="hold" grpId="1"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par>
                                <p:cTn id="14" presetID="22" presetClass="entr" presetSubtype="4" fill="hold" grpId="2" nodeType="withEffect">
                                  <p:stCondLst>
                                    <p:cond delay="0"/>
                                  </p:stCondLst>
                                  <p:childTnLst>
                                    <p:set>
                                      <p:cBhvr>
                                        <p:cTn id="15" dur="1" fill="hold">
                                          <p:stCondLst>
                                            <p:cond delay="0"/>
                                          </p:stCondLst>
                                        </p:cTn>
                                        <p:tgtEl>
                                          <p:spTgt spid="49"/>
                                        </p:tgtEl>
                                        <p:attrNameLst>
                                          <p:attrName>style.visibility</p:attrName>
                                        </p:attrNameLst>
                                      </p:cBhvr>
                                      <p:to>
                                        <p:strVal val="visible"/>
                                      </p:to>
                                    </p:set>
                                    <p:animEffect transition="in" filter="wipe(down)">
                                      <p:cBhvr>
                                        <p:cTn id="16" dur="500"/>
                                        <p:tgtEl>
                                          <p:spTgt spid="49"/>
                                        </p:tgtEl>
                                      </p:cBhvr>
                                    </p:animEffect>
                                  </p:childTnLst>
                                </p:cTn>
                              </p:par>
                              <p:par>
                                <p:cTn id="17" presetID="22" presetClass="entr" presetSubtype="4" fill="hold" grpId="2"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wipe(down)">
                                      <p:cBhvr>
                                        <p:cTn id="19" dur="500"/>
                                        <p:tgtEl>
                                          <p:spTgt spid="23"/>
                                        </p:tgtEl>
                                      </p:cBhvr>
                                    </p:animEffect>
                                  </p:childTnLst>
                                </p:cTn>
                              </p:par>
                              <p:par>
                                <p:cTn id="20" presetID="22" presetClass="entr" presetSubtype="4" fill="hold" grpId="2"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down)">
                                      <p:cBhvr>
                                        <p:cTn id="22" dur="500"/>
                                        <p:tgtEl>
                                          <p:spTgt spid="17"/>
                                        </p:tgtEl>
                                      </p:cBhvr>
                                    </p:animEffect>
                                  </p:childTnLst>
                                </p:cTn>
                              </p:par>
                              <p:par>
                                <p:cTn id="23" presetID="22" presetClass="entr" presetSubtype="4" fill="hold" grpId="2"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childTnLst>
                          </p:cTn>
                        </p:par>
                        <p:par>
                          <p:cTn id="26" fill="hold">
                            <p:stCondLst>
                              <p:cond delay="500"/>
                            </p:stCondLst>
                            <p:childTnLst>
                              <p:par>
                                <p:cTn id="27" presetID="22" presetClass="entr" presetSubtype="8" fill="hold" grpId="0" nodeType="afterEffect">
                                  <p:stCondLst>
                                    <p:cond delay="0"/>
                                  </p:stCondLst>
                                  <p:childTnLst>
                                    <p:set>
                                      <p:cBhvr>
                                        <p:cTn id="28" dur="1" fill="hold">
                                          <p:stCondLst>
                                            <p:cond delay="0"/>
                                          </p:stCondLst>
                                        </p:cTn>
                                        <p:tgtEl>
                                          <p:spTgt spid="56"/>
                                        </p:tgtEl>
                                        <p:attrNameLst>
                                          <p:attrName>style.visibility</p:attrName>
                                        </p:attrNameLst>
                                      </p:cBhvr>
                                      <p:to>
                                        <p:strVal val="visible"/>
                                      </p:to>
                                    </p:set>
                                    <p:animEffect transition="in" filter="wipe(left)">
                                      <p:cBhvr>
                                        <p:cTn id="29" dur="500"/>
                                        <p:tgtEl>
                                          <p:spTgt spid="5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xit" presetSubtype="2" fill="hold" grpId="1" nodeType="clickEffect">
                                  <p:stCondLst>
                                    <p:cond delay="0"/>
                                  </p:stCondLst>
                                  <p:childTnLst>
                                    <p:animEffect transition="out" filter="wipe(right)">
                                      <p:cBhvr>
                                        <p:cTn id="33" dur="500"/>
                                        <p:tgtEl>
                                          <p:spTgt spid="56"/>
                                        </p:tgtEl>
                                      </p:cBhvr>
                                    </p:animEffect>
                                    <p:set>
                                      <p:cBhvr>
                                        <p:cTn id="34" dur="1" fill="hold">
                                          <p:stCondLst>
                                            <p:cond delay="499"/>
                                          </p:stCondLst>
                                        </p:cTn>
                                        <p:tgtEl>
                                          <p:spTgt spid="56"/>
                                        </p:tgtEl>
                                        <p:attrNameLst>
                                          <p:attrName>style.visibility</p:attrName>
                                        </p:attrNameLst>
                                      </p:cBhvr>
                                      <p:to>
                                        <p:strVal val="hidden"/>
                                      </p:to>
                                    </p:set>
                                  </p:childTnLst>
                                </p:cTn>
                              </p:par>
                            </p:childTnLst>
                          </p:cTn>
                        </p:par>
                        <p:par>
                          <p:cTn id="35" fill="hold">
                            <p:stCondLst>
                              <p:cond delay="500"/>
                            </p:stCondLst>
                            <p:childTnLst>
                              <p:par>
                                <p:cTn id="36" presetID="22" presetClass="entr" presetSubtype="8" fill="hold" grpId="2"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xit" presetSubtype="8" fill="hold" nodeType="clickEffect">
                                  <p:stCondLst>
                                    <p:cond delay="0"/>
                                  </p:stCondLst>
                                  <p:childTnLst>
                                    <p:animEffect transition="out" filter="wipe(left)">
                                      <p:cBhvr>
                                        <p:cTn id="42" dur="500"/>
                                        <p:tgtEl>
                                          <p:spTgt spid="57"/>
                                        </p:tgtEl>
                                      </p:cBhvr>
                                    </p:animEffect>
                                    <p:set>
                                      <p:cBhvr>
                                        <p:cTn id="43" dur="1" fill="hold">
                                          <p:stCondLst>
                                            <p:cond delay="499"/>
                                          </p:stCondLst>
                                        </p:cTn>
                                        <p:tgtEl>
                                          <p:spTgt spid="57"/>
                                        </p:tgtEl>
                                        <p:attrNameLst>
                                          <p:attrName>style.visibility</p:attrName>
                                        </p:attrNameLst>
                                      </p:cBhvr>
                                      <p:to>
                                        <p:strVal val="hidden"/>
                                      </p:to>
                                    </p:set>
                                  </p:childTnLst>
                                </p:cTn>
                              </p:par>
                            </p:childTnLst>
                          </p:cTn>
                        </p:par>
                        <p:par>
                          <p:cTn id="44" fill="hold">
                            <p:stCondLst>
                              <p:cond delay="500"/>
                            </p:stCondLst>
                            <p:childTnLst>
                              <p:par>
                                <p:cTn id="45" presetID="22" presetClass="exit" presetSubtype="4" fill="hold" grpId="1" nodeType="afterEffect">
                                  <p:stCondLst>
                                    <p:cond delay="0"/>
                                  </p:stCondLst>
                                  <p:childTnLst>
                                    <p:animEffect transition="out" filter="wipe(down)">
                                      <p:cBhvr>
                                        <p:cTn id="46" dur="500"/>
                                        <p:tgtEl>
                                          <p:spTgt spid="58"/>
                                        </p:tgtEl>
                                      </p:cBhvr>
                                    </p:animEffect>
                                    <p:set>
                                      <p:cBhvr>
                                        <p:cTn id="47" dur="1" fill="hold">
                                          <p:stCondLst>
                                            <p:cond delay="499"/>
                                          </p:stCondLst>
                                        </p:cTn>
                                        <p:tgtEl>
                                          <p:spTgt spid="58"/>
                                        </p:tgtEl>
                                        <p:attrNameLst>
                                          <p:attrName>style.visibility</p:attrName>
                                        </p:attrNameLst>
                                      </p:cBhvr>
                                      <p:to>
                                        <p:strVal val="hidden"/>
                                      </p:to>
                                    </p:set>
                                  </p:childTnLst>
                                </p:cTn>
                              </p:par>
                              <p:par>
                                <p:cTn id="48" presetID="22" presetClass="entr" presetSubtype="4" fill="hold" grpId="0" nodeType="withEffect">
                                  <p:stCondLst>
                                    <p:cond delay="0"/>
                                  </p:stCondLst>
                                  <p:childTnLst>
                                    <p:set>
                                      <p:cBhvr>
                                        <p:cTn id="49" dur="1" fill="hold">
                                          <p:stCondLst>
                                            <p:cond delay="0"/>
                                          </p:stCondLst>
                                        </p:cTn>
                                        <p:tgtEl>
                                          <p:spTgt spid="2"/>
                                        </p:tgtEl>
                                        <p:attrNameLst>
                                          <p:attrName>style.visibility</p:attrName>
                                        </p:attrNameLst>
                                      </p:cBhvr>
                                      <p:to>
                                        <p:strVal val="visible"/>
                                      </p:to>
                                    </p:set>
                                    <p:animEffect transition="in" filter="wipe(down)">
                                      <p:cBhvr>
                                        <p:cTn id="50" dur="500"/>
                                        <p:tgtEl>
                                          <p:spTgt spid="2"/>
                                        </p:tgtEl>
                                      </p:cBhvr>
                                    </p:animEffect>
                                  </p:childTnLst>
                                </p:cTn>
                              </p:par>
                              <p:par>
                                <p:cTn id="51" presetID="22" presetClass="exit" presetSubtype="4" fill="hold" grpId="1" nodeType="withEffect">
                                  <p:stCondLst>
                                    <p:cond delay="0"/>
                                  </p:stCondLst>
                                  <p:childTnLst>
                                    <p:animEffect transition="out" filter="wipe(down)">
                                      <p:cBhvr>
                                        <p:cTn id="52" dur="500"/>
                                        <p:tgtEl>
                                          <p:spTgt spid="5"/>
                                        </p:tgtEl>
                                      </p:cBhvr>
                                    </p:animEffect>
                                    <p:set>
                                      <p:cBhvr>
                                        <p:cTn id="53" dur="1" fill="hold">
                                          <p:stCondLst>
                                            <p:cond delay="499"/>
                                          </p:stCondLst>
                                        </p:cTn>
                                        <p:tgtEl>
                                          <p:spTgt spid="5"/>
                                        </p:tgtEl>
                                        <p:attrNameLst>
                                          <p:attrName>style.visibility</p:attrName>
                                        </p:attrNameLst>
                                      </p:cBhvr>
                                      <p:to>
                                        <p:strVal val="hidden"/>
                                      </p:to>
                                    </p:set>
                                  </p:childTnLst>
                                </p:cTn>
                              </p:par>
                              <p:par>
                                <p:cTn id="54" presetID="22" presetClass="exit" presetSubtype="4" fill="hold" grpId="1" nodeType="withEffect">
                                  <p:stCondLst>
                                    <p:cond delay="0"/>
                                  </p:stCondLst>
                                  <p:childTnLst>
                                    <p:animEffect transition="out" filter="wipe(down)">
                                      <p:cBhvr>
                                        <p:cTn id="55" dur="500"/>
                                        <p:tgtEl>
                                          <p:spTgt spid="17"/>
                                        </p:tgtEl>
                                      </p:cBhvr>
                                    </p:animEffect>
                                    <p:set>
                                      <p:cBhvr>
                                        <p:cTn id="56" dur="1" fill="hold">
                                          <p:stCondLst>
                                            <p:cond delay="499"/>
                                          </p:stCondLst>
                                        </p:cTn>
                                        <p:tgtEl>
                                          <p:spTgt spid="17"/>
                                        </p:tgtEl>
                                        <p:attrNameLst>
                                          <p:attrName>style.visibility</p:attrName>
                                        </p:attrNameLst>
                                      </p:cBhvr>
                                      <p:to>
                                        <p:strVal val="hidden"/>
                                      </p:to>
                                    </p:set>
                                  </p:childTnLst>
                                </p:cTn>
                              </p:par>
                              <p:par>
                                <p:cTn id="57" presetID="22" presetClass="exit" presetSubtype="4" fill="hold" grpId="1" nodeType="withEffect">
                                  <p:stCondLst>
                                    <p:cond delay="0"/>
                                  </p:stCondLst>
                                  <p:childTnLst>
                                    <p:animEffect transition="out" filter="wipe(down)">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22" presetClass="exit" presetSubtype="4" fill="hold" grpId="1" nodeType="withEffect">
                                  <p:stCondLst>
                                    <p:cond delay="0"/>
                                  </p:stCondLst>
                                  <p:childTnLst>
                                    <p:animEffect transition="out" filter="wipe(down)">
                                      <p:cBhvr>
                                        <p:cTn id="61" dur="500"/>
                                        <p:tgtEl>
                                          <p:spTgt spid="23"/>
                                        </p:tgtEl>
                                      </p:cBhvr>
                                    </p:animEffect>
                                    <p:set>
                                      <p:cBhvr>
                                        <p:cTn id="62" dur="1" fill="hold">
                                          <p:stCondLst>
                                            <p:cond delay="499"/>
                                          </p:stCondLst>
                                        </p:cTn>
                                        <p:tgtEl>
                                          <p:spTgt spid="23"/>
                                        </p:tgtEl>
                                        <p:attrNameLst>
                                          <p:attrName>style.visibility</p:attrName>
                                        </p:attrNameLst>
                                      </p:cBhvr>
                                      <p:to>
                                        <p:strVal val="hidden"/>
                                      </p:to>
                                    </p:set>
                                  </p:childTnLst>
                                </p:cTn>
                              </p:par>
                              <p:par>
                                <p:cTn id="63" presetID="2" presetClass="entr" presetSubtype="2"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 calcmode="lin" valueType="num">
                                      <p:cBhvr additive="base">
                                        <p:cTn id="65" dur="500" fill="hold"/>
                                        <p:tgtEl>
                                          <p:spTgt spid="25"/>
                                        </p:tgtEl>
                                        <p:attrNameLst>
                                          <p:attrName>ppt_x</p:attrName>
                                        </p:attrNameLst>
                                      </p:cBhvr>
                                      <p:tavLst>
                                        <p:tav tm="0">
                                          <p:val>
                                            <p:strVal val="1+#ppt_w/2"/>
                                          </p:val>
                                        </p:tav>
                                        <p:tav tm="100000">
                                          <p:val>
                                            <p:strVal val="#ppt_x"/>
                                          </p:val>
                                        </p:tav>
                                      </p:tavLst>
                                    </p:anim>
                                    <p:anim calcmode="lin" valueType="num">
                                      <p:cBhvr additive="base">
                                        <p:cTn id="66"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1" fill="hold" grpId="0" nodeType="clickEffect">
                                  <p:stCondLst>
                                    <p:cond delay="0"/>
                                  </p:stCondLst>
                                  <p:childTnLst>
                                    <p:set>
                                      <p:cBhvr>
                                        <p:cTn id="70" dur="1" fill="hold">
                                          <p:stCondLst>
                                            <p:cond delay="0"/>
                                          </p:stCondLst>
                                        </p:cTn>
                                        <p:tgtEl>
                                          <p:spTgt spid="40"/>
                                        </p:tgtEl>
                                        <p:attrNameLst>
                                          <p:attrName>style.visibility</p:attrName>
                                        </p:attrNameLst>
                                      </p:cBhvr>
                                      <p:to>
                                        <p:strVal val="visible"/>
                                      </p:to>
                                    </p:set>
                                    <p:anim calcmode="lin" valueType="num">
                                      <p:cBhvr additive="base">
                                        <p:cTn id="71" dur="500" fill="hold"/>
                                        <p:tgtEl>
                                          <p:spTgt spid="40"/>
                                        </p:tgtEl>
                                        <p:attrNameLst>
                                          <p:attrName>ppt_x</p:attrName>
                                        </p:attrNameLst>
                                      </p:cBhvr>
                                      <p:tavLst>
                                        <p:tav tm="0">
                                          <p:val>
                                            <p:strVal val="#ppt_x"/>
                                          </p:val>
                                        </p:tav>
                                        <p:tav tm="100000">
                                          <p:val>
                                            <p:strVal val="#ppt_x"/>
                                          </p:val>
                                        </p:tav>
                                      </p:tavLst>
                                    </p:anim>
                                    <p:anim calcmode="lin" valueType="num">
                                      <p:cBhvr additive="base">
                                        <p:cTn id="72" dur="500" fill="hold"/>
                                        <p:tgtEl>
                                          <p:spTgt spid="40"/>
                                        </p:tgtEl>
                                        <p:attrNameLst>
                                          <p:attrName>ppt_y</p:attrName>
                                        </p:attrNameLst>
                                      </p:cBhvr>
                                      <p:tavLst>
                                        <p:tav tm="0">
                                          <p:val>
                                            <p:strVal val="0-#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1" fill="hold" grpId="0" nodeType="clickEffect">
                                  <p:stCondLst>
                                    <p:cond delay="0"/>
                                  </p:stCondLst>
                                  <p:childTnLst>
                                    <p:set>
                                      <p:cBhvr>
                                        <p:cTn id="76" dur="1" fill="hold">
                                          <p:stCondLst>
                                            <p:cond delay="0"/>
                                          </p:stCondLst>
                                        </p:cTn>
                                        <p:tgtEl>
                                          <p:spTgt spid="42"/>
                                        </p:tgtEl>
                                        <p:attrNameLst>
                                          <p:attrName>style.visibility</p:attrName>
                                        </p:attrNameLst>
                                      </p:cBhvr>
                                      <p:to>
                                        <p:strVal val="visible"/>
                                      </p:to>
                                    </p:set>
                                    <p:anim calcmode="lin" valueType="num">
                                      <p:cBhvr additive="base">
                                        <p:cTn id="77" dur="500" fill="hold"/>
                                        <p:tgtEl>
                                          <p:spTgt spid="42"/>
                                        </p:tgtEl>
                                        <p:attrNameLst>
                                          <p:attrName>ppt_x</p:attrName>
                                        </p:attrNameLst>
                                      </p:cBhvr>
                                      <p:tavLst>
                                        <p:tav tm="0">
                                          <p:val>
                                            <p:strVal val="#ppt_x"/>
                                          </p:val>
                                        </p:tav>
                                        <p:tav tm="100000">
                                          <p:val>
                                            <p:strVal val="#ppt_x"/>
                                          </p:val>
                                        </p:tav>
                                      </p:tavLst>
                                    </p:anim>
                                    <p:anim calcmode="lin" valueType="num">
                                      <p:cBhvr additive="base">
                                        <p:cTn id="78" dur="500" fill="hold"/>
                                        <p:tgtEl>
                                          <p:spTgt spid="42"/>
                                        </p:tgtEl>
                                        <p:attrNameLst>
                                          <p:attrName>ppt_y</p:attrName>
                                        </p:attrNameLst>
                                      </p:cBhvr>
                                      <p:tavLst>
                                        <p:tav tm="0">
                                          <p:val>
                                            <p:strVal val="0-#ppt_h/2"/>
                                          </p:val>
                                        </p:tav>
                                        <p:tav tm="100000">
                                          <p:val>
                                            <p:strVal val="#ppt_y"/>
                                          </p:val>
                                        </p:tav>
                                      </p:tavLst>
                                    </p:anim>
                                  </p:childTnLst>
                                </p:cTn>
                              </p:par>
                              <p:par>
                                <p:cTn id="79" presetID="2" presetClass="entr" presetSubtype="1" fill="hold" grpId="0" nodeType="withEffect">
                                  <p:stCondLst>
                                    <p:cond delay="0"/>
                                  </p:stCondLst>
                                  <p:childTnLst>
                                    <p:set>
                                      <p:cBhvr>
                                        <p:cTn id="80" dur="1" fill="hold">
                                          <p:stCondLst>
                                            <p:cond delay="0"/>
                                          </p:stCondLst>
                                        </p:cTn>
                                        <p:tgtEl>
                                          <p:spTgt spid="41"/>
                                        </p:tgtEl>
                                        <p:attrNameLst>
                                          <p:attrName>style.visibility</p:attrName>
                                        </p:attrNameLst>
                                      </p:cBhvr>
                                      <p:to>
                                        <p:strVal val="visible"/>
                                      </p:to>
                                    </p:set>
                                    <p:anim calcmode="lin" valueType="num">
                                      <p:cBhvr additive="base">
                                        <p:cTn id="81" dur="500" fill="hold"/>
                                        <p:tgtEl>
                                          <p:spTgt spid="41"/>
                                        </p:tgtEl>
                                        <p:attrNameLst>
                                          <p:attrName>ppt_x</p:attrName>
                                        </p:attrNameLst>
                                      </p:cBhvr>
                                      <p:tavLst>
                                        <p:tav tm="0">
                                          <p:val>
                                            <p:strVal val="#ppt_x"/>
                                          </p:val>
                                        </p:tav>
                                        <p:tav tm="100000">
                                          <p:val>
                                            <p:strVal val="#ppt_x"/>
                                          </p:val>
                                        </p:tav>
                                      </p:tavLst>
                                    </p:anim>
                                    <p:anim calcmode="lin" valueType="num">
                                      <p:cBhvr additive="base">
                                        <p:cTn id="82" dur="500" fill="hold"/>
                                        <p:tgtEl>
                                          <p:spTgt spid="41"/>
                                        </p:tgtEl>
                                        <p:attrNameLst>
                                          <p:attrName>ppt_y</p:attrName>
                                        </p:attrNameLst>
                                      </p:cBhvr>
                                      <p:tavLst>
                                        <p:tav tm="0">
                                          <p:val>
                                            <p:strVal val="0-#ppt_h/2"/>
                                          </p:val>
                                        </p:tav>
                                        <p:tav tm="100000">
                                          <p:val>
                                            <p:strVal val="#ppt_y"/>
                                          </p:val>
                                        </p:tav>
                                      </p:tavLst>
                                    </p:anim>
                                  </p:childTnLst>
                                </p:cTn>
                              </p:par>
                              <p:par>
                                <p:cTn id="83" presetID="2" presetClass="entr" presetSubtype="1" fill="hold" grpId="0" nodeType="withEffect">
                                  <p:stCondLst>
                                    <p:cond delay="0"/>
                                  </p:stCondLst>
                                  <p:childTnLst>
                                    <p:set>
                                      <p:cBhvr>
                                        <p:cTn id="84" dur="1" fill="hold">
                                          <p:stCondLst>
                                            <p:cond delay="0"/>
                                          </p:stCondLst>
                                        </p:cTn>
                                        <p:tgtEl>
                                          <p:spTgt spid="43"/>
                                        </p:tgtEl>
                                        <p:attrNameLst>
                                          <p:attrName>style.visibility</p:attrName>
                                        </p:attrNameLst>
                                      </p:cBhvr>
                                      <p:to>
                                        <p:strVal val="visible"/>
                                      </p:to>
                                    </p:set>
                                    <p:anim calcmode="lin" valueType="num">
                                      <p:cBhvr additive="base">
                                        <p:cTn id="85" dur="500" fill="hold"/>
                                        <p:tgtEl>
                                          <p:spTgt spid="43"/>
                                        </p:tgtEl>
                                        <p:attrNameLst>
                                          <p:attrName>ppt_x</p:attrName>
                                        </p:attrNameLst>
                                      </p:cBhvr>
                                      <p:tavLst>
                                        <p:tav tm="0">
                                          <p:val>
                                            <p:strVal val="#ppt_x"/>
                                          </p:val>
                                        </p:tav>
                                        <p:tav tm="100000">
                                          <p:val>
                                            <p:strVal val="#ppt_x"/>
                                          </p:val>
                                        </p:tav>
                                      </p:tavLst>
                                    </p:anim>
                                    <p:anim calcmode="lin" valueType="num">
                                      <p:cBhvr additive="base">
                                        <p:cTn id="86" dur="500" fill="hold"/>
                                        <p:tgtEl>
                                          <p:spTgt spid="43"/>
                                        </p:tgtEl>
                                        <p:attrNameLst>
                                          <p:attrName>ppt_y</p:attrName>
                                        </p:attrNameLst>
                                      </p:cBhvr>
                                      <p:tavLst>
                                        <p:tav tm="0">
                                          <p:val>
                                            <p:strVal val="0-#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1" fill="hold" grpId="0" nodeType="clickEffect">
                                  <p:stCondLst>
                                    <p:cond delay="0"/>
                                  </p:stCondLst>
                                  <p:childTnLst>
                                    <p:set>
                                      <p:cBhvr>
                                        <p:cTn id="90" dur="1" fill="hold">
                                          <p:stCondLst>
                                            <p:cond delay="0"/>
                                          </p:stCondLst>
                                        </p:cTn>
                                        <p:tgtEl>
                                          <p:spTgt spid="46"/>
                                        </p:tgtEl>
                                        <p:attrNameLst>
                                          <p:attrName>style.visibility</p:attrName>
                                        </p:attrNameLst>
                                      </p:cBhvr>
                                      <p:to>
                                        <p:strVal val="visible"/>
                                      </p:to>
                                    </p:set>
                                    <p:anim calcmode="lin" valueType="num">
                                      <p:cBhvr additive="base">
                                        <p:cTn id="91" dur="500" fill="hold"/>
                                        <p:tgtEl>
                                          <p:spTgt spid="46"/>
                                        </p:tgtEl>
                                        <p:attrNameLst>
                                          <p:attrName>ppt_x</p:attrName>
                                        </p:attrNameLst>
                                      </p:cBhvr>
                                      <p:tavLst>
                                        <p:tav tm="0">
                                          <p:val>
                                            <p:strVal val="#ppt_x"/>
                                          </p:val>
                                        </p:tav>
                                        <p:tav tm="100000">
                                          <p:val>
                                            <p:strVal val="#ppt_x"/>
                                          </p:val>
                                        </p:tav>
                                      </p:tavLst>
                                    </p:anim>
                                    <p:anim calcmode="lin" valueType="num">
                                      <p:cBhvr additive="base">
                                        <p:cTn id="92" dur="500" fill="hold"/>
                                        <p:tgtEl>
                                          <p:spTgt spid="46"/>
                                        </p:tgtEl>
                                        <p:attrNameLst>
                                          <p:attrName>ppt_y</p:attrName>
                                        </p:attrNameLst>
                                      </p:cBhvr>
                                      <p:tavLst>
                                        <p:tav tm="0">
                                          <p:val>
                                            <p:strVal val="0-#ppt_h/2"/>
                                          </p:val>
                                        </p:tav>
                                        <p:tav tm="100000">
                                          <p:val>
                                            <p:strVal val="#ppt_y"/>
                                          </p:val>
                                        </p:tav>
                                      </p:tavLst>
                                    </p:anim>
                                  </p:childTnLst>
                                </p:cTn>
                              </p:par>
                              <p:par>
                                <p:cTn id="93" presetID="2" presetClass="entr" presetSubtype="1" fill="hold" grpId="0" nodeType="withEffect">
                                  <p:stCondLst>
                                    <p:cond delay="0"/>
                                  </p:stCondLst>
                                  <p:childTnLst>
                                    <p:set>
                                      <p:cBhvr>
                                        <p:cTn id="94" dur="1" fill="hold">
                                          <p:stCondLst>
                                            <p:cond delay="0"/>
                                          </p:stCondLst>
                                        </p:cTn>
                                        <p:tgtEl>
                                          <p:spTgt spid="45"/>
                                        </p:tgtEl>
                                        <p:attrNameLst>
                                          <p:attrName>style.visibility</p:attrName>
                                        </p:attrNameLst>
                                      </p:cBhvr>
                                      <p:to>
                                        <p:strVal val="visible"/>
                                      </p:to>
                                    </p:set>
                                    <p:anim calcmode="lin" valueType="num">
                                      <p:cBhvr additive="base">
                                        <p:cTn id="95" dur="500" fill="hold"/>
                                        <p:tgtEl>
                                          <p:spTgt spid="45"/>
                                        </p:tgtEl>
                                        <p:attrNameLst>
                                          <p:attrName>ppt_x</p:attrName>
                                        </p:attrNameLst>
                                      </p:cBhvr>
                                      <p:tavLst>
                                        <p:tav tm="0">
                                          <p:val>
                                            <p:strVal val="#ppt_x"/>
                                          </p:val>
                                        </p:tav>
                                        <p:tav tm="100000">
                                          <p:val>
                                            <p:strVal val="#ppt_x"/>
                                          </p:val>
                                        </p:tav>
                                      </p:tavLst>
                                    </p:anim>
                                    <p:anim calcmode="lin" valueType="num">
                                      <p:cBhvr additive="base">
                                        <p:cTn id="96" dur="500" fill="hold"/>
                                        <p:tgtEl>
                                          <p:spTgt spid="45"/>
                                        </p:tgtEl>
                                        <p:attrNameLst>
                                          <p:attrName>ppt_y</p:attrName>
                                        </p:attrNameLst>
                                      </p:cBhvr>
                                      <p:tavLst>
                                        <p:tav tm="0">
                                          <p:val>
                                            <p:strVal val="0-#ppt_h/2"/>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2" presetClass="entr" presetSubtype="1" fill="hold" grpId="0" nodeType="clickEffect">
                                  <p:stCondLst>
                                    <p:cond delay="0"/>
                                  </p:stCondLst>
                                  <p:childTnLst>
                                    <p:set>
                                      <p:cBhvr>
                                        <p:cTn id="100" dur="1" fill="hold">
                                          <p:stCondLst>
                                            <p:cond delay="0"/>
                                          </p:stCondLst>
                                        </p:cTn>
                                        <p:tgtEl>
                                          <p:spTgt spid="47"/>
                                        </p:tgtEl>
                                        <p:attrNameLst>
                                          <p:attrName>style.visibility</p:attrName>
                                        </p:attrNameLst>
                                      </p:cBhvr>
                                      <p:to>
                                        <p:strVal val="visible"/>
                                      </p:to>
                                    </p:set>
                                    <p:anim calcmode="lin" valueType="num">
                                      <p:cBhvr additive="base">
                                        <p:cTn id="101" dur="500" fill="hold"/>
                                        <p:tgtEl>
                                          <p:spTgt spid="47"/>
                                        </p:tgtEl>
                                        <p:attrNameLst>
                                          <p:attrName>ppt_x</p:attrName>
                                        </p:attrNameLst>
                                      </p:cBhvr>
                                      <p:tavLst>
                                        <p:tav tm="0">
                                          <p:val>
                                            <p:strVal val="#ppt_x"/>
                                          </p:val>
                                        </p:tav>
                                        <p:tav tm="100000">
                                          <p:val>
                                            <p:strVal val="#ppt_x"/>
                                          </p:val>
                                        </p:tav>
                                      </p:tavLst>
                                    </p:anim>
                                    <p:anim calcmode="lin" valueType="num">
                                      <p:cBhvr additive="base">
                                        <p:cTn id="102" dur="500" fill="hold"/>
                                        <p:tgtEl>
                                          <p:spTgt spid="47"/>
                                        </p:tgtEl>
                                        <p:attrNameLst>
                                          <p:attrName>ppt_y</p:attrName>
                                        </p:attrNameLst>
                                      </p:cBhvr>
                                      <p:tavLst>
                                        <p:tav tm="0">
                                          <p:val>
                                            <p:strVal val="0-#ppt_h/2"/>
                                          </p:val>
                                        </p:tav>
                                        <p:tav tm="100000">
                                          <p:val>
                                            <p:strVal val="#ppt_y"/>
                                          </p:val>
                                        </p:tav>
                                      </p:tavLst>
                                    </p:anim>
                                  </p:childTnLst>
                                </p:cTn>
                              </p:par>
                              <p:par>
                                <p:cTn id="103" presetID="2" presetClass="entr" presetSubtype="1" fill="hold" grpId="0" nodeType="withEffect">
                                  <p:stCondLst>
                                    <p:cond delay="0"/>
                                  </p:stCondLst>
                                  <p:childTnLst>
                                    <p:set>
                                      <p:cBhvr>
                                        <p:cTn id="104" dur="1" fill="hold">
                                          <p:stCondLst>
                                            <p:cond delay="0"/>
                                          </p:stCondLst>
                                        </p:cTn>
                                        <p:tgtEl>
                                          <p:spTgt spid="48"/>
                                        </p:tgtEl>
                                        <p:attrNameLst>
                                          <p:attrName>style.visibility</p:attrName>
                                        </p:attrNameLst>
                                      </p:cBhvr>
                                      <p:to>
                                        <p:strVal val="visible"/>
                                      </p:to>
                                    </p:set>
                                    <p:anim calcmode="lin" valueType="num">
                                      <p:cBhvr additive="base">
                                        <p:cTn id="105" dur="500" fill="hold"/>
                                        <p:tgtEl>
                                          <p:spTgt spid="48"/>
                                        </p:tgtEl>
                                        <p:attrNameLst>
                                          <p:attrName>ppt_x</p:attrName>
                                        </p:attrNameLst>
                                      </p:cBhvr>
                                      <p:tavLst>
                                        <p:tav tm="0">
                                          <p:val>
                                            <p:strVal val="#ppt_x"/>
                                          </p:val>
                                        </p:tav>
                                        <p:tav tm="100000">
                                          <p:val>
                                            <p:strVal val="#ppt_x"/>
                                          </p:val>
                                        </p:tav>
                                      </p:tavLst>
                                    </p:anim>
                                    <p:anim calcmode="lin" valueType="num">
                                      <p:cBhvr additive="base">
                                        <p:cTn id="106" dur="500" fill="hold"/>
                                        <p:tgtEl>
                                          <p:spTgt spid="48"/>
                                        </p:tgtEl>
                                        <p:attrNameLst>
                                          <p:attrName>ppt_y</p:attrName>
                                        </p:attrNameLst>
                                      </p:cBhvr>
                                      <p:tavLst>
                                        <p:tav tm="0">
                                          <p:val>
                                            <p:strVal val="0-#ppt_h/2"/>
                                          </p:val>
                                        </p:tav>
                                        <p:tav tm="100000">
                                          <p:val>
                                            <p:strVal val="#ppt_y"/>
                                          </p:val>
                                        </p:tav>
                                      </p:tavLst>
                                    </p:anim>
                                  </p:childTnLst>
                                </p:cTn>
                              </p:par>
                              <p:par>
                                <p:cTn id="107" presetID="2" presetClass="entr" presetSubtype="1" fill="hold" grpId="0" nodeType="withEffect">
                                  <p:stCondLst>
                                    <p:cond delay="0"/>
                                  </p:stCondLst>
                                  <p:childTnLst>
                                    <p:set>
                                      <p:cBhvr>
                                        <p:cTn id="108" dur="1" fill="hold">
                                          <p:stCondLst>
                                            <p:cond delay="0"/>
                                          </p:stCondLst>
                                        </p:cTn>
                                        <p:tgtEl>
                                          <p:spTgt spid="5"/>
                                        </p:tgtEl>
                                        <p:attrNameLst>
                                          <p:attrName>style.visibility</p:attrName>
                                        </p:attrNameLst>
                                      </p:cBhvr>
                                      <p:to>
                                        <p:strVal val="visible"/>
                                      </p:to>
                                    </p:set>
                                    <p:anim calcmode="lin" valueType="num">
                                      <p:cBhvr additive="base">
                                        <p:cTn id="109" dur="500" fill="hold"/>
                                        <p:tgtEl>
                                          <p:spTgt spid="5"/>
                                        </p:tgtEl>
                                        <p:attrNameLst>
                                          <p:attrName>ppt_x</p:attrName>
                                        </p:attrNameLst>
                                      </p:cBhvr>
                                      <p:tavLst>
                                        <p:tav tm="0">
                                          <p:val>
                                            <p:strVal val="#ppt_x"/>
                                          </p:val>
                                        </p:tav>
                                        <p:tav tm="100000">
                                          <p:val>
                                            <p:strVal val="#ppt_x"/>
                                          </p:val>
                                        </p:tav>
                                      </p:tavLst>
                                    </p:anim>
                                    <p:anim calcmode="lin" valueType="num">
                                      <p:cBhvr additive="base">
                                        <p:cTn id="110" dur="500" fill="hold"/>
                                        <p:tgtEl>
                                          <p:spTgt spid="5"/>
                                        </p:tgtEl>
                                        <p:attrNameLst>
                                          <p:attrName>ppt_y</p:attrName>
                                        </p:attrNameLst>
                                      </p:cBhvr>
                                      <p:tavLst>
                                        <p:tav tm="0">
                                          <p:val>
                                            <p:strVal val="0-#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2" presetClass="entr" presetSubtype="4" fill="hold" grpId="0" nodeType="clickEffect">
                                  <p:stCondLst>
                                    <p:cond delay="0"/>
                                  </p:stCondLst>
                                  <p:childTnLst>
                                    <p:set>
                                      <p:cBhvr>
                                        <p:cTn id="114" dur="1" fill="hold">
                                          <p:stCondLst>
                                            <p:cond delay="0"/>
                                          </p:stCondLst>
                                        </p:cTn>
                                        <p:tgtEl>
                                          <p:spTgt spid="23"/>
                                        </p:tgtEl>
                                        <p:attrNameLst>
                                          <p:attrName>style.visibility</p:attrName>
                                        </p:attrNameLst>
                                      </p:cBhvr>
                                      <p:to>
                                        <p:strVal val="visible"/>
                                      </p:to>
                                    </p:set>
                                    <p:animEffect transition="in" filter="wipe(down)">
                                      <p:cBhvr>
                                        <p:cTn id="115" dur="500"/>
                                        <p:tgtEl>
                                          <p:spTgt spid="23"/>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1" fill="hold" grpId="0" nodeType="clickEffect">
                                  <p:stCondLst>
                                    <p:cond delay="0"/>
                                  </p:stCondLst>
                                  <p:childTnLst>
                                    <p:set>
                                      <p:cBhvr>
                                        <p:cTn id="119" dur="1" fill="hold">
                                          <p:stCondLst>
                                            <p:cond delay="0"/>
                                          </p:stCondLst>
                                        </p:cTn>
                                        <p:tgtEl>
                                          <p:spTgt spid="50"/>
                                        </p:tgtEl>
                                        <p:attrNameLst>
                                          <p:attrName>style.visibility</p:attrName>
                                        </p:attrNameLst>
                                      </p:cBhvr>
                                      <p:to>
                                        <p:strVal val="visible"/>
                                      </p:to>
                                    </p:set>
                                    <p:animEffect transition="in" filter="wipe(up)">
                                      <p:cBhvr>
                                        <p:cTn id="120" dur="500"/>
                                        <p:tgtEl>
                                          <p:spTgt spid="50"/>
                                        </p:tgtEl>
                                      </p:cBhvr>
                                    </p:animEffect>
                                  </p:childTnLst>
                                </p:cTn>
                              </p:par>
                            </p:childTnLst>
                          </p:cTn>
                        </p:par>
                        <p:par>
                          <p:cTn id="121" fill="hold">
                            <p:stCondLst>
                              <p:cond delay="500"/>
                            </p:stCondLst>
                            <p:childTnLst>
                              <p:par>
                                <p:cTn id="122" presetID="22" presetClass="entr" presetSubtype="2" fill="hold" grpId="0" nodeType="afterEffect">
                                  <p:stCondLst>
                                    <p:cond delay="0"/>
                                  </p:stCondLst>
                                  <p:childTnLst>
                                    <p:set>
                                      <p:cBhvr>
                                        <p:cTn id="123" dur="1" fill="hold">
                                          <p:stCondLst>
                                            <p:cond delay="0"/>
                                          </p:stCondLst>
                                        </p:cTn>
                                        <p:tgtEl>
                                          <p:spTgt spid="17"/>
                                        </p:tgtEl>
                                        <p:attrNameLst>
                                          <p:attrName>style.visibility</p:attrName>
                                        </p:attrNameLst>
                                      </p:cBhvr>
                                      <p:to>
                                        <p:strVal val="visible"/>
                                      </p:to>
                                    </p:set>
                                    <p:animEffect transition="in" filter="wipe(right)">
                                      <p:cBhvr>
                                        <p:cTn id="124" dur="500"/>
                                        <p:tgtEl>
                                          <p:spTgt spid="17"/>
                                        </p:tgtEl>
                                      </p:cBhvr>
                                    </p:animEffect>
                                  </p:childTnLst>
                                </p:cTn>
                              </p:par>
                              <p:par>
                                <p:cTn id="125" presetID="22" presetClass="entr" presetSubtype="4" fill="hold" grpId="0" nodeType="withEffect">
                                  <p:stCondLst>
                                    <p:cond delay="0"/>
                                  </p:stCondLst>
                                  <p:childTnLst>
                                    <p:set>
                                      <p:cBhvr>
                                        <p:cTn id="126" dur="1" fill="hold">
                                          <p:stCondLst>
                                            <p:cond delay="0"/>
                                          </p:stCondLst>
                                        </p:cTn>
                                        <p:tgtEl>
                                          <p:spTgt spid="49"/>
                                        </p:tgtEl>
                                        <p:attrNameLst>
                                          <p:attrName>style.visibility</p:attrName>
                                        </p:attrNameLst>
                                      </p:cBhvr>
                                      <p:to>
                                        <p:strVal val="visible"/>
                                      </p:to>
                                    </p:set>
                                    <p:animEffect transition="in" filter="wipe(down)">
                                      <p:cBhvr>
                                        <p:cTn id="127" dur="500"/>
                                        <p:tgtEl>
                                          <p:spTgt spid="49"/>
                                        </p:tgtEl>
                                      </p:cBhvr>
                                    </p:animEffect>
                                  </p:childTnLst>
                                </p:cTn>
                              </p:par>
                            </p:childTnLst>
                          </p:cTn>
                        </p:par>
                      </p:childTnLst>
                    </p:cTn>
                  </p:par>
                  <p:par>
                    <p:cTn id="128" fill="hold">
                      <p:stCondLst>
                        <p:cond delay="indefinite"/>
                      </p:stCondLst>
                      <p:childTnLst>
                        <p:par>
                          <p:cTn id="129" fill="hold">
                            <p:stCondLst>
                              <p:cond delay="0"/>
                            </p:stCondLst>
                            <p:childTnLst>
                              <p:par>
                                <p:cTn id="130" presetID="2" presetClass="entr" presetSubtype="6" fill="hold" grpId="0" nodeType="clickEffect">
                                  <p:stCondLst>
                                    <p:cond delay="0"/>
                                  </p:stCondLst>
                                  <p:childTnLst>
                                    <p:set>
                                      <p:cBhvr>
                                        <p:cTn id="131" dur="1" fill="hold">
                                          <p:stCondLst>
                                            <p:cond delay="0"/>
                                          </p:stCondLst>
                                        </p:cTn>
                                        <p:tgtEl>
                                          <p:spTgt spid="26"/>
                                        </p:tgtEl>
                                        <p:attrNameLst>
                                          <p:attrName>style.visibility</p:attrName>
                                        </p:attrNameLst>
                                      </p:cBhvr>
                                      <p:to>
                                        <p:strVal val="visible"/>
                                      </p:to>
                                    </p:set>
                                    <p:anim calcmode="lin" valueType="num">
                                      <p:cBhvr additive="base">
                                        <p:cTn id="132" dur="500" fill="hold"/>
                                        <p:tgtEl>
                                          <p:spTgt spid="26"/>
                                        </p:tgtEl>
                                        <p:attrNameLst>
                                          <p:attrName>ppt_x</p:attrName>
                                        </p:attrNameLst>
                                      </p:cBhvr>
                                      <p:tavLst>
                                        <p:tav tm="0">
                                          <p:val>
                                            <p:strVal val="1+#ppt_w/2"/>
                                          </p:val>
                                        </p:tav>
                                        <p:tav tm="100000">
                                          <p:val>
                                            <p:strVal val="#ppt_x"/>
                                          </p:val>
                                        </p:tav>
                                      </p:tavLst>
                                    </p:anim>
                                    <p:anim calcmode="lin" valueType="num">
                                      <p:cBhvr additive="base">
                                        <p:cTn id="13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34" fill="hold">
                      <p:stCondLst>
                        <p:cond delay="indefinite"/>
                      </p:stCondLst>
                      <p:childTnLst>
                        <p:par>
                          <p:cTn id="135" fill="hold">
                            <p:stCondLst>
                              <p:cond delay="0"/>
                            </p:stCondLst>
                            <p:childTnLst>
                              <p:par>
                                <p:cTn id="136" presetID="2" presetClass="entr" presetSubtype="1" fill="hold" grpId="0" nodeType="clickEffect">
                                  <p:stCondLst>
                                    <p:cond delay="0"/>
                                  </p:stCondLst>
                                  <p:childTnLst>
                                    <p:set>
                                      <p:cBhvr>
                                        <p:cTn id="137" dur="1" fill="hold">
                                          <p:stCondLst>
                                            <p:cond delay="0"/>
                                          </p:stCondLst>
                                        </p:cTn>
                                        <p:tgtEl>
                                          <p:spTgt spid="30"/>
                                        </p:tgtEl>
                                        <p:attrNameLst>
                                          <p:attrName>style.visibility</p:attrName>
                                        </p:attrNameLst>
                                      </p:cBhvr>
                                      <p:to>
                                        <p:strVal val="visible"/>
                                      </p:to>
                                    </p:set>
                                    <p:anim calcmode="lin" valueType="num">
                                      <p:cBhvr additive="base">
                                        <p:cTn id="138" dur="500" fill="hold"/>
                                        <p:tgtEl>
                                          <p:spTgt spid="30"/>
                                        </p:tgtEl>
                                        <p:attrNameLst>
                                          <p:attrName>ppt_x</p:attrName>
                                        </p:attrNameLst>
                                      </p:cBhvr>
                                      <p:tavLst>
                                        <p:tav tm="0">
                                          <p:val>
                                            <p:strVal val="#ppt_x"/>
                                          </p:val>
                                        </p:tav>
                                        <p:tav tm="100000">
                                          <p:val>
                                            <p:strVal val="#ppt_x"/>
                                          </p:val>
                                        </p:tav>
                                      </p:tavLst>
                                    </p:anim>
                                    <p:anim calcmode="lin" valueType="num">
                                      <p:cBhvr additive="base">
                                        <p:cTn id="139" dur="500" fill="hold"/>
                                        <p:tgtEl>
                                          <p:spTgt spid="30"/>
                                        </p:tgtEl>
                                        <p:attrNameLst>
                                          <p:attrName>ppt_y</p:attrName>
                                        </p:attrNameLst>
                                      </p:cBhvr>
                                      <p:tavLst>
                                        <p:tav tm="0">
                                          <p:val>
                                            <p:strVal val="0-#ppt_h/2"/>
                                          </p:val>
                                        </p:tav>
                                        <p:tav tm="100000">
                                          <p:val>
                                            <p:strVal val="#ppt_y"/>
                                          </p:val>
                                        </p:tav>
                                      </p:tavLst>
                                    </p:anim>
                                  </p:childTnLst>
                                </p:cTn>
                              </p:par>
                              <p:par>
                                <p:cTn id="140" presetID="2" presetClass="entr" presetSubtype="1" fill="hold" grpId="0" nodeType="withEffect">
                                  <p:stCondLst>
                                    <p:cond delay="0"/>
                                  </p:stCondLst>
                                  <p:childTnLst>
                                    <p:set>
                                      <p:cBhvr>
                                        <p:cTn id="141" dur="1" fill="hold">
                                          <p:stCondLst>
                                            <p:cond delay="0"/>
                                          </p:stCondLst>
                                        </p:cTn>
                                        <p:tgtEl>
                                          <p:spTgt spid="31"/>
                                        </p:tgtEl>
                                        <p:attrNameLst>
                                          <p:attrName>style.visibility</p:attrName>
                                        </p:attrNameLst>
                                      </p:cBhvr>
                                      <p:to>
                                        <p:strVal val="visible"/>
                                      </p:to>
                                    </p:set>
                                    <p:anim calcmode="lin" valueType="num">
                                      <p:cBhvr additive="base">
                                        <p:cTn id="142" dur="500" fill="hold"/>
                                        <p:tgtEl>
                                          <p:spTgt spid="31"/>
                                        </p:tgtEl>
                                        <p:attrNameLst>
                                          <p:attrName>ppt_x</p:attrName>
                                        </p:attrNameLst>
                                      </p:cBhvr>
                                      <p:tavLst>
                                        <p:tav tm="0">
                                          <p:val>
                                            <p:strVal val="#ppt_x"/>
                                          </p:val>
                                        </p:tav>
                                        <p:tav tm="100000">
                                          <p:val>
                                            <p:strVal val="#ppt_x"/>
                                          </p:val>
                                        </p:tav>
                                      </p:tavLst>
                                    </p:anim>
                                    <p:anim calcmode="lin" valueType="num">
                                      <p:cBhvr additive="base">
                                        <p:cTn id="143" dur="500" fill="hold"/>
                                        <p:tgtEl>
                                          <p:spTgt spid="31"/>
                                        </p:tgtEl>
                                        <p:attrNameLst>
                                          <p:attrName>ppt_y</p:attrName>
                                        </p:attrNameLst>
                                      </p:cBhvr>
                                      <p:tavLst>
                                        <p:tav tm="0">
                                          <p:val>
                                            <p:strVal val="0-#ppt_h/2"/>
                                          </p:val>
                                        </p:tav>
                                        <p:tav tm="100000">
                                          <p:val>
                                            <p:strVal val="#ppt_y"/>
                                          </p:val>
                                        </p:tav>
                                      </p:tavLst>
                                    </p:anim>
                                  </p:childTnLst>
                                </p:cTn>
                              </p:par>
                              <p:par>
                                <p:cTn id="144" presetID="2" presetClass="entr" presetSubtype="1" fill="hold" grpId="0" nodeType="withEffect">
                                  <p:stCondLst>
                                    <p:cond delay="0"/>
                                  </p:stCondLst>
                                  <p:childTnLst>
                                    <p:set>
                                      <p:cBhvr>
                                        <p:cTn id="145" dur="1" fill="hold">
                                          <p:stCondLst>
                                            <p:cond delay="0"/>
                                          </p:stCondLst>
                                        </p:cTn>
                                        <p:tgtEl>
                                          <p:spTgt spid="27"/>
                                        </p:tgtEl>
                                        <p:attrNameLst>
                                          <p:attrName>style.visibility</p:attrName>
                                        </p:attrNameLst>
                                      </p:cBhvr>
                                      <p:to>
                                        <p:strVal val="visible"/>
                                      </p:to>
                                    </p:set>
                                    <p:anim calcmode="lin" valueType="num">
                                      <p:cBhvr additive="base">
                                        <p:cTn id="146" dur="500" fill="hold"/>
                                        <p:tgtEl>
                                          <p:spTgt spid="27"/>
                                        </p:tgtEl>
                                        <p:attrNameLst>
                                          <p:attrName>ppt_x</p:attrName>
                                        </p:attrNameLst>
                                      </p:cBhvr>
                                      <p:tavLst>
                                        <p:tav tm="0">
                                          <p:val>
                                            <p:strVal val="#ppt_x"/>
                                          </p:val>
                                        </p:tav>
                                        <p:tav tm="100000">
                                          <p:val>
                                            <p:strVal val="#ppt_x"/>
                                          </p:val>
                                        </p:tav>
                                      </p:tavLst>
                                    </p:anim>
                                    <p:anim calcmode="lin" valueType="num">
                                      <p:cBhvr additive="base">
                                        <p:cTn id="147" dur="500" fill="hold"/>
                                        <p:tgtEl>
                                          <p:spTgt spid="27"/>
                                        </p:tgtEl>
                                        <p:attrNameLst>
                                          <p:attrName>ppt_y</p:attrName>
                                        </p:attrNameLst>
                                      </p:cBhvr>
                                      <p:tavLst>
                                        <p:tav tm="0">
                                          <p:val>
                                            <p:strVal val="0-#ppt_h/2"/>
                                          </p:val>
                                        </p:tav>
                                        <p:tav tm="100000">
                                          <p:val>
                                            <p:strVal val="#ppt_y"/>
                                          </p:val>
                                        </p:tav>
                                      </p:tavLst>
                                    </p:anim>
                                  </p:childTnLst>
                                </p:cTn>
                              </p:par>
                            </p:childTnLst>
                          </p:cTn>
                        </p:par>
                      </p:childTnLst>
                    </p:cTn>
                  </p:par>
                  <p:par>
                    <p:cTn id="148" fill="hold">
                      <p:stCondLst>
                        <p:cond delay="indefinite"/>
                      </p:stCondLst>
                      <p:childTnLst>
                        <p:par>
                          <p:cTn id="149" fill="hold">
                            <p:stCondLst>
                              <p:cond delay="0"/>
                            </p:stCondLst>
                            <p:childTnLst>
                              <p:par>
                                <p:cTn id="150" presetID="2" presetClass="entr" presetSubtype="1" fill="hold" grpId="0" nodeType="clickEffect">
                                  <p:stCondLst>
                                    <p:cond delay="0"/>
                                  </p:stCondLst>
                                  <p:childTnLst>
                                    <p:set>
                                      <p:cBhvr>
                                        <p:cTn id="151" dur="1" fill="hold">
                                          <p:stCondLst>
                                            <p:cond delay="0"/>
                                          </p:stCondLst>
                                        </p:cTn>
                                        <p:tgtEl>
                                          <p:spTgt spid="35"/>
                                        </p:tgtEl>
                                        <p:attrNameLst>
                                          <p:attrName>style.visibility</p:attrName>
                                        </p:attrNameLst>
                                      </p:cBhvr>
                                      <p:to>
                                        <p:strVal val="visible"/>
                                      </p:to>
                                    </p:set>
                                    <p:anim calcmode="lin" valueType="num">
                                      <p:cBhvr additive="base">
                                        <p:cTn id="152" dur="500" fill="hold"/>
                                        <p:tgtEl>
                                          <p:spTgt spid="35"/>
                                        </p:tgtEl>
                                        <p:attrNameLst>
                                          <p:attrName>ppt_x</p:attrName>
                                        </p:attrNameLst>
                                      </p:cBhvr>
                                      <p:tavLst>
                                        <p:tav tm="0">
                                          <p:val>
                                            <p:strVal val="#ppt_x"/>
                                          </p:val>
                                        </p:tav>
                                        <p:tav tm="100000">
                                          <p:val>
                                            <p:strVal val="#ppt_x"/>
                                          </p:val>
                                        </p:tav>
                                      </p:tavLst>
                                    </p:anim>
                                    <p:anim calcmode="lin" valueType="num">
                                      <p:cBhvr additive="base">
                                        <p:cTn id="153" dur="500" fill="hold"/>
                                        <p:tgtEl>
                                          <p:spTgt spid="35"/>
                                        </p:tgtEl>
                                        <p:attrNameLst>
                                          <p:attrName>ppt_y</p:attrName>
                                        </p:attrNameLst>
                                      </p:cBhvr>
                                      <p:tavLst>
                                        <p:tav tm="0">
                                          <p:val>
                                            <p:strVal val="0-#ppt_h/2"/>
                                          </p:val>
                                        </p:tav>
                                        <p:tav tm="100000">
                                          <p:val>
                                            <p:strVal val="#ppt_y"/>
                                          </p:val>
                                        </p:tav>
                                      </p:tavLst>
                                    </p:anim>
                                  </p:childTnLst>
                                </p:cTn>
                              </p:par>
                              <p:par>
                                <p:cTn id="154" presetID="2" presetClass="entr" presetSubtype="1" fill="hold" grpId="0" nodeType="withEffect">
                                  <p:stCondLst>
                                    <p:cond delay="0"/>
                                  </p:stCondLst>
                                  <p:childTnLst>
                                    <p:set>
                                      <p:cBhvr>
                                        <p:cTn id="155" dur="1" fill="hold">
                                          <p:stCondLst>
                                            <p:cond delay="0"/>
                                          </p:stCondLst>
                                        </p:cTn>
                                        <p:tgtEl>
                                          <p:spTgt spid="37"/>
                                        </p:tgtEl>
                                        <p:attrNameLst>
                                          <p:attrName>style.visibility</p:attrName>
                                        </p:attrNameLst>
                                      </p:cBhvr>
                                      <p:to>
                                        <p:strVal val="visible"/>
                                      </p:to>
                                    </p:set>
                                    <p:anim calcmode="lin" valueType="num">
                                      <p:cBhvr additive="base">
                                        <p:cTn id="156" dur="500" fill="hold"/>
                                        <p:tgtEl>
                                          <p:spTgt spid="37"/>
                                        </p:tgtEl>
                                        <p:attrNameLst>
                                          <p:attrName>ppt_x</p:attrName>
                                        </p:attrNameLst>
                                      </p:cBhvr>
                                      <p:tavLst>
                                        <p:tav tm="0">
                                          <p:val>
                                            <p:strVal val="#ppt_x"/>
                                          </p:val>
                                        </p:tav>
                                        <p:tav tm="100000">
                                          <p:val>
                                            <p:strVal val="#ppt_x"/>
                                          </p:val>
                                        </p:tav>
                                      </p:tavLst>
                                    </p:anim>
                                    <p:anim calcmode="lin" valueType="num">
                                      <p:cBhvr additive="base">
                                        <p:cTn id="157"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par>
                    <p:cTn id="158" fill="hold">
                      <p:stCondLst>
                        <p:cond delay="indefinite"/>
                      </p:stCondLst>
                      <p:childTnLst>
                        <p:par>
                          <p:cTn id="159" fill="hold">
                            <p:stCondLst>
                              <p:cond delay="0"/>
                            </p:stCondLst>
                            <p:childTnLst>
                              <p:par>
                                <p:cTn id="160" presetID="22" presetClass="entr" presetSubtype="4" fill="hold" grpId="0" nodeType="clickEffect">
                                  <p:stCondLst>
                                    <p:cond delay="0"/>
                                  </p:stCondLst>
                                  <p:childTnLst>
                                    <p:set>
                                      <p:cBhvr>
                                        <p:cTn id="161" dur="1" fill="hold">
                                          <p:stCondLst>
                                            <p:cond delay="0"/>
                                          </p:stCondLst>
                                        </p:cTn>
                                        <p:tgtEl>
                                          <p:spTgt spid="38"/>
                                        </p:tgtEl>
                                        <p:attrNameLst>
                                          <p:attrName>style.visibility</p:attrName>
                                        </p:attrNameLst>
                                      </p:cBhvr>
                                      <p:to>
                                        <p:strVal val="visible"/>
                                      </p:to>
                                    </p:set>
                                    <p:animEffect transition="in" filter="wipe(down)">
                                      <p:cBhvr>
                                        <p:cTn id="162" dur="500"/>
                                        <p:tgtEl>
                                          <p:spTgt spid="38"/>
                                        </p:tgtEl>
                                      </p:cBhvr>
                                    </p:animEffect>
                                  </p:childTnLst>
                                </p:cTn>
                              </p:par>
                              <p:par>
                                <p:cTn id="163" presetID="22" presetClass="entr" presetSubtype="4" fill="hold" grpId="0" nodeType="withEffect">
                                  <p:stCondLst>
                                    <p:cond delay="0"/>
                                  </p:stCondLst>
                                  <p:childTnLst>
                                    <p:set>
                                      <p:cBhvr>
                                        <p:cTn id="164" dur="1" fill="hold">
                                          <p:stCondLst>
                                            <p:cond delay="0"/>
                                          </p:stCondLst>
                                        </p:cTn>
                                        <p:tgtEl>
                                          <p:spTgt spid="39"/>
                                        </p:tgtEl>
                                        <p:attrNameLst>
                                          <p:attrName>style.visibility</p:attrName>
                                        </p:attrNameLst>
                                      </p:cBhvr>
                                      <p:to>
                                        <p:strVal val="visible"/>
                                      </p:to>
                                    </p:set>
                                    <p:animEffect transition="in" filter="wipe(down)">
                                      <p:cBhvr>
                                        <p:cTn id="165" dur="500"/>
                                        <p:tgtEl>
                                          <p:spTgt spid="39"/>
                                        </p:tgtEl>
                                      </p:cBhvr>
                                    </p:animEffect>
                                  </p:childTnLst>
                                </p:cTn>
                              </p:par>
                            </p:childTnLst>
                          </p:cTn>
                        </p:par>
                      </p:childTnLst>
                    </p:cTn>
                  </p:par>
                  <p:par>
                    <p:cTn id="166" fill="hold">
                      <p:stCondLst>
                        <p:cond delay="indefinite"/>
                      </p:stCondLst>
                      <p:childTnLst>
                        <p:par>
                          <p:cTn id="167" fill="hold">
                            <p:stCondLst>
                              <p:cond delay="0"/>
                            </p:stCondLst>
                            <p:childTnLst>
                              <p:par>
                                <p:cTn id="168" presetID="2" presetClass="entr" presetSubtype="8" fill="hold" grpId="0" nodeType="clickEffect">
                                  <p:stCondLst>
                                    <p:cond delay="0"/>
                                  </p:stCondLst>
                                  <p:childTnLst>
                                    <p:set>
                                      <p:cBhvr>
                                        <p:cTn id="169" dur="1" fill="hold">
                                          <p:stCondLst>
                                            <p:cond delay="0"/>
                                          </p:stCondLst>
                                        </p:cTn>
                                        <p:tgtEl>
                                          <p:spTgt spid="68"/>
                                        </p:tgtEl>
                                        <p:attrNameLst>
                                          <p:attrName>style.visibility</p:attrName>
                                        </p:attrNameLst>
                                      </p:cBhvr>
                                      <p:to>
                                        <p:strVal val="visible"/>
                                      </p:to>
                                    </p:set>
                                    <p:anim calcmode="lin" valueType="num">
                                      <p:cBhvr additive="base">
                                        <p:cTn id="170" dur="500" fill="hold"/>
                                        <p:tgtEl>
                                          <p:spTgt spid="68"/>
                                        </p:tgtEl>
                                        <p:attrNameLst>
                                          <p:attrName>ppt_x</p:attrName>
                                        </p:attrNameLst>
                                      </p:cBhvr>
                                      <p:tavLst>
                                        <p:tav tm="0">
                                          <p:val>
                                            <p:strVal val="0-#ppt_w/2"/>
                                          </p:val>
                                        </p:tav>
                                        <p:tav tm="100000">
                                          <p:val>
                                            <p:strVal val="#ppt_x"/>
                                          </p:val>
                                        </p:tav>
                                      </p:tavLst>
                                    </p:anim>
                                    <p:anim calcmode="lin" valueType="num">
                                      <p:cBhvr additive="base">
                                        <p:cTn id="171" dur="500" fill="hold"/>
                                        <p:tgtEl>
                                          <p:spTgt spid="68"/>
                                        </p:tgtEl>
                                        <p:attrNameLst>
                                          <p:attrName>ppt_y</p:attrName>
                                        </p:attrNameLst>
                                      </p:cBhvr>
                                      <p:tavLst>
                                        <p:tav tm="0">
                                          <p:val>
                                            <p:strVal val="#ppt_y"/>
                                          </p:val>
                                        </p:tav>
                                        <p:tav tm="100000">
                                          <p:val>
                                            <p:strVal val="#ppt_y"/>
                                          </p:val>
                                        </p:tav>
                                      </p:tavLst>
                                    </p:anim>
                                  </p:childTnLst>
                                </p:cTn>
                              </p:par>
                            </p:childTnLst>
                          </p:cTn>
                        </p:par>
                        <p:par>
                          <p:cTn id="172" fill="hold">
                            <p:stCondLst>
                              <p:cond delay="500"/>
                            </p:stCondLst>
                            <p:childTnLst>
                              <p:par>
                                <p:cTn id="173" presetID="1" presetClass="entr" presetSubtype="0" fill="hold" grpId="0" nodeType="afterEffect">
                                  <p:stCondLst>
                                    <p:cond delay="0"/>
                                  </p:stCondLst>
                                  <p:childTnLst>
                                    <p:set>
                                      <p:cBhvr>
                                        <p:cTn id="174" dur="1" fill="hold">
                                          <p:stCondLst>
                                            <p:cond delay="0"/>
                                          </p:stCondLst>
                                        </p:cTn>
                                        <p:tgtEl>
                                          <p:spTgt spid="69"/>
                                        </p:tgtEl>
                                        <p:attrNameLst>
                                          <p:attrName>style.visibility</p:attrName>
                                        </p:attrNameLst>
                                      </p:cBhvr>
                                      <p:to>
                                        <p:strVal val="visible"/>
                                      </p:to>
                                    </p:set>
                                  </p:childTnLst>
                                </p:cTn>
                              </p:par>
                            </p:childTnLst>
                          </p:cTn>
                        </p:par>
                        <p:par>
                          <p:cTn id="175" fill="hold">
                            <p:stCondLst>
                              <p:cond delay="500"/>
                            </p:stCondLst>
                            <p:childTnLst>
                              <p:par>
                                <p:cTn id="176" presetID="1" presetClass="entr" presetSubtype="0" fill="hold" grpId="0" nodeType="afterEffect">
                                  <p:stCondLst>
                                    <p:cond delay="0"/>
                                  </p:stCondLst>
                                  <p:childTnLst>
                                    <p:set>
                                      <p:cBhvr>
                                        <p:cTn id="177" dur="1" fill="hold">
                                          <p:stCondLst>
                                            <p:cond delay="0"/>
                                          </p:stCondLst>
                                        </p:cTn>
                                        <p:tgtEl>
                                          <p:spTgt spid="85"/>
                                        </p:tgtEl>
                                        <p:attrNameLst>
                                          <p:attrName>style.visibility</p:attrName>
                                        </p:attrNameLst>
                                      </p:cBhvr>
                                      <p:to>
                                        <p:strVal val="visible"/>
                                      </p:to>
                                    </p:set>
                                  </p:childTnLst>
                                </p:cTn>
                              </p:par>
                            </p:childTnLst>
                          </p:cTn>
                        </p:par>
                        <p:par>
                          <p:cTn id="178" fill="hold">
                            <p:stCondLst>
                              <p:cond delay="500"/>
                            </p:stCondLst>
                            <p:childTnLst>
                              <p:par>
                                <p:cTn id="179" presetID="1" presetClass="entr" presetSubtype="0" fill="hold" grpId="0" nodeType="afterEffect">
                                  <p:stCondLst>
                                    <p:cond delay="0"/>
                                  </p:stCondLst>
                                  <p:childTnLst>
                                    <p:set>
                                      <p:cBhvr>
                                        <p:cTn id="180" dur="1" fill="hold">
                                          <p:stCondLst>
                                            <p:cond delay="0"/>
                                          </p:stCondLst>
                                        </p:cTn>
                                        <p:tgtEl>
                                          <p:spTgt spid="86"/>
                                        </p:tgtEl>
                                        <p:attrNameLst>
                                          <p:attrName>style.visibility</p:attrName>
                                        </p:attrNameLst>
                                      </p:cBhvr>
                                      <p:to>
                                        <p:strVal val="visible"/>
                                      </p:to>
                                    </p:set>
                                  </p:childTnLst>
                                </p:cTn>
                              </p:par>
                            </p:childTnLst>
                          </p:cTn>
                        </p:par>
                        <p:par>
                          <p:cTn id="181" fill="hold">
                            <p:stCondLst>
                              <p:cond delay="500"/>
                            </p:stCondLst>
                            <p:childTnLst>
                              <p:par>
                                <p:cTn id="182" presetID="1" presetClass="entr" presetSubtype="0" fill="hold" grpId="0" nodeType="afterEffect">
                                  <p:stCondLst>
                                    <p:cond delay="0"/>
                                  </p:stCondLst>
                                  <p:childTnLst>
                                    <p:set>
                                      <p:cBhvr>
                                        <p:cTn id="183" dur="1" fill="hold">
                                          <p:stCondLst>
                                            <p:cond delay="0"/>
                                          </p:stCondLst>
                                        </p:cTn>
                                        <p:tgtEl>
                                          <p:spTgt spid="87"/>
                                        </p:tgtEl>
                                        <p:attrNameLst>
                                          <p:attrName>style.visibility</p:attrName>
                                        </p:attrNameLst>
                                      </p:cBhvr>
                                      <p:to>
                                        <p:strVal val="visible"/>
                                      </p:to>
                                    </p:set>
                                  </p:childTnLst>
                                </p:cTn>
                              </p:par>
                            </p:childTnLst>
                          </p:cTn>
                        </p:par>
                      </p:childTnLst>
                    </p:cTn>
                  </p:par>
                  <p:par>
                    <p:cTn id="184" fill="hold">
                      <p:stCondLst>
                        <p:cond delay="indefinite"/>
                      </p:stCondLst>
                      <p:childTnLst>
                        <p:par>
                          <p:cTn id="185" fill="hold">
                            <p:stCondLst>
                              <p:cond delay="0"/>
                            </p:stCondLst>
                            <p:childTnLst>
                              <p:par>
                                <p:cTn id="186" presetID="1" presetClass="exit" presetSubtype="0" fill="hold" grpId="1" nodeType="clickEffect">
                                  <p:stCondLst>
                                    <p:cond delay="0"/>
                                  </p:stCondLst>
                                  <p:childTnLst>
                                    <p:set>
                                      <p:cBhvr>
                                        <p:cTn id="187" dur="1" fill="hold">
                                          <p:stCondLst>
                                            <p:cond delay="0"/>
                                          </p:stCondLst>
                                        </p:cTn>
                                        <p:tgtEl>
                                          <p:spTgt spid="69"/>
                                        </p:tgtEl>
                                        <p:attrNameLst>
                                          <p:attrName>style.visibility</p:attrName>
                                        </p:attrNameLst>
                                      </p:cBhvr>
                                      <p:to>
                                        <p:strVal val="hidden"/>
                                      </p:to>
                                    </p:set>
                                  </p:childTnLst>
                                </p:cTn>
                              </p:par>
                            </p:childTnLst>
                          </p:cTn>
                        </p:par>
                        <p:par>
                          <p:cTn id="188" fill="hold">
                            <p:stCondLst>
                              <p:cond delay="0"/>
                            </p:stCondLst>
                            <p:childTnLst>
                              <p:par>
                                <p:cTn id="189" presetID="42" presetClass="path" presetSubtype="0" accel="50000" decel="50000" fill="hold" grpId="1" nodeType="afterEffect">
                                  <p:stCondLst>
                                    <p:cond delay="0"/>
                                  </p:stCondLst>
                                  <p:childTnLst>
                                    <p:animMotion origin="layout" path="M -1.94444E-6 -2.59259E-6 L -0.00156 0.41366 " pathEditMode="relative" rAng="0" ptsTypes="AA">
                                      <p:cBhvr>
                                        <p:cTn id="190" dur="2000" fill="hold"/>
                                        <p:tgtEl>
                                          <p:spTgt spid="68"/>
                                        </p:tgtEl>
                                        <p:attrNameLst>
                                          <p:attrName>ppt_x</p:attrName>
                                          <p:attrName>ppt_y</p:attrName>
                                        </p:attrNameLst>
                                      </p:cBhvr>
                                      <p:rCtr x="-100" y="20700"/>
                                    </p:animMotion>
                                  </p:childTnLst>
                                </p:cTn>
                              </p:par>
                            </p:childTnLst>
                          </p:cTn>
                        </p:par>
                        <p:par>
                          <p:cTn id="191" fill="hold">
                            <p:stCondLst>
                              <p:cond delay="2000"/>
                            </p:stCondLst>
                            <p:childTnLst>
                              <p:par>
                                <p:cTn id="192" presetID="1" presetClass="exit" presetSubtype="0" fill="hold" grpId="2" nodeType="afterEffect">
                                  <p:stCondLst>
                                    <p:cond delay="0"/>
                                  </p:stCondLst>
                                  <p:childTnLst>
                                    <p:set>
                                      <p:cBhvr>
                                        <p:cTn id="193" dur="1" fill="hold">
                                          <p:stCondLst>
                                            <p:cond delay="0"/>
                                          </p:stCondLst>
                                        </p:cTn>
                                        <p:tgtEl>
                                          <p:spTgt spid="68"/>
                                        </p:tgtEl>
                                        <p:attrNameLst>
                                          <p:attrName>style.visibility</p:attrName>
                                        </p:attrNameLst>
                                      </p:cBhvr>
                                      <p:to>
                                        <p:strVal val="hidden"/>
                                      </p:to>
                                    </p:set>
                                  </p:childTnLst>
                                </p:cTn>
                              </p:par>
                            </p:childTnLst>
                          </p:cTn>
                        </p:par>
                        <p:par>
                          <p:cTn id="194" fill="hold">
                            <p:stCondLst>
                              <p:cond delay="2000"/>
                            </p:stCondLst>
                            <p:childTnLst>
                              <p:par>
                                <p:cTn id="195" presetID="1" presetClass="entr" presetSubtype="0" fill="hold" grpId="0" nodeType="afterEffect">
                                  <p:stCondLst>
                                    <p:cond delay="0"/>
                                  </p:stCondLst>
                                  <p:childTnLst>
                                    <p:set>
                                      <p:cBhvr>
                                        <p:cTn id="196" dur="1" fill="hold">
                                          <p:stCondLst>
                                            <p:cond delay="0"/>
                                          </p:stCondLst>
                                        </p:cTn>
                                        <p:tgtEl>
                                          <p:spTgt spid="90"/>
                                        </p:tgtEl>
                                        <p:attrNameLst>
                                          <p:attrName>style.visibility</p:attrName>
                                        </p:attrNameLst>
                                      </p:cBhvr>
                                      <p:to>
                                        <p:strVal val="visible"/>
                                      </p:to>
                                    </p:set>
                                  </p:childTnLst>
                                </p:cTn>
                              </p:par>
                            </p:childTnLst>
                          </p:cTn>
                        </p:par>
                        <p:par>
                          <p:cTn id="197" fill="hold">
                            <p:stCondLst>
                              <p:cond delay="2000"/>
                            </p:stCondLst>
                            <p:childTnLst>
                              <p:par>
                                <p:cTn id="198" presetID="1" presetClass="entr" presetSubtype="0" fill="hold" grpId="0" nodeType="afterEffect">
                                  <p:stCondLst>
                                    <p:cond delay="0"/>
                                  </p:stCondLst>
                                  <p:childTnLst>
                                    <p:set>
                                      <p:cBhvr>
                                        <p:cTn id="199" dur="1" fill="hold">
                                          <p:stCondLst>
                                            <p:cond delay="0"/>
                                          </p:stCondLst>
                                        </p:cTn>
                                        <p:tgtEl>
                                          <p:spTgt spid="91"/>
                                        </p:tgtEl>
                                        <p:attrNameLst>
                                          <p:attrName>style.visibility</p:attrName>
                                        </p:attrNameLst>
                                      </p:cBhvr>
                                      <p:to>
                                        <p:strVal val="visible"/>
                                      </p:to>
                                    </p:set>
                                  </p:childTnLst>
                                </p:cTn>
                              </p:par>
                              <p:par>
                                <p:cTn id="200" presetID="1" presetClass="entr" presetSubtype="0" fill="hold" grpId="0" nodeType="withEffect">
                                  <p:stCondLst>
                                    <p:cond delay="0"/>
                                  </p:stCondLst>
                                  <p:childTnLst>
                                    <p:set>
                                      <p:cBhvr>
                                        <p:cTn id="201" dur="1" fill="hold">
                                          <p:stCondLst>
                                            <p:cond delay="0"/>
                                          </p:stCondLst>
                                        </p:cTn>
                                        <p:tgtEl>
                                          <p:spTgt spid="92"/>
                                        </p:tgtEl>
                                        <p:attrNameLst>
                                          <p:attrName>style.visibility</p:attrName>
                                        </p:attrNameLst>
                                      </p:cBhvr>
                                      <p:to>
                                        <p:strVal val="visible"/>
                                      </p:to>
                                    </p:set>
                                  </p:childTnLst>
                                </p:cTn>
                              </p:par>
                              <p:par>
                                <p:cTn id="202" presetID="1" presetClass="entr" presetSubtype="0" fill="hold" grpId="0" nodeType="withEffect">
                                  <p:stCondLst>
                                    <p:cond delay="0"/>
                                  </p:stCondLst>
                                  <p:childTnLst>
                                    <p:set>
                                      <p:cBhvr>
                                        <p:cTn id="203" dur="1" fill="hold">
                                          <p:stCondLst>
                                            <p:cond delay="0"/>
                                          </p:stCondLst>
                                        </p:cTn>
                                        <p:tgtEl>
                                          <p:spTgt spid="93"/>
                                        </p:tgtEl>
                                        <p:attrNameLst>
                                          <p:attrName>style.visibility</p:attrName>
                                        </p:attrNameLst>
                                      </p:cBhvr>
                                      <p:to>
                                        <p:strVal val="visible"/>
                                      </p:to>
                                    </p:set>
                                  </p:childTnLst>
                                </p:cTn>
                              </p:par>
                              <p:par>
                                <p:cTn id="204" presetID="1" presetClass="entr" presetSubtype="0" fill="hold" grpId="0" nodeType="withEffect">
                                  <p:stCondLst>
                                    <p:cond delay="0"/>
                                  </p:stCondLst>
                                  <p:childTnLst>
                                    <p:set>
                                      <p:cBhvr>
                                        <p:cTn id="205" dur="1" fill="hold">
                                          <p:stCondLst>
                                            <p:cond delay="0"/>
                                          </p:stCondLst>
                                        </p:cTn>
                                        <p:tgtEl>
                                          <p:spTgt spid="94"/>
                                        </p:tgtEl>
                                        <p:attrNameLst>
                                          <p:attrName>style.visibility</p:attrName>
                                        </p:attrNameLst>
                                      </p:cBhvr>
                                      <p:to>
                                        <p:strVal val="visible"/>
                                      </p:to>
                                    </p:set>
                                  </p:childTnLst>
                                </p:cTn>
                              </p:par>
                              <p:par>
                                <p:cTn id="206" presetID="1" presetClass="entr" presetSubtype="0" fill="hold" grpId="0" nodeType="withEffect">
                                  <p:stCondLst>
                                    <p:cond delay="0"/>
                                  </p:stCondLst>
                                  <p:childTnLst>
                                    <p:set>
                                      <p:cBhvr>
                                        <p:cTn id="207" dur="1" fill="hold">
                                          <p:stCondLst>
                                            <p:cond delay="0"/>
                                          </p:stCondLst>
                                        </p:cTn>
                                        <p:tgtEl>
                                          <p:spTgt spid="95"/>
                                        </p:tgtEl>
                                        <p:attrNameLst>
                                          <p:attrName>style.visibility</p:attrName>
                                        </p:attrNameLst>
                                      </p:cBhvr>
                                      <p:to>
                                        <p:strVal val="visible"/>
                                      </p:to>
                                    </p:set>
                                  </p:childTnLst>
                                </p:cTn>
                              </p:par>
                            </p:childTnLst>
                          </p:cTn>
                        </p:par>
                      </p:childTnLst>
                    </p:cTn>
                  </p:par>
                  <p:par>
                    <p:cTn id="208" fill="hold">
                      <p:stCondLst>
                        <p:cond delay="indefinite"/>
                      </p:stCondLst>
                      <p:childTnLst>
                        <p:par>
                          <p:cTn id="209" fill="hold">
                            <p:stCondLst>
                              <p:cond delay="0"/>
                            </p:stCondLst>
                            <p:childTnLst>
                              <p:par>
                                <p:cTn id="210" presetID="1" presetClass="exit" presetSubtype="0" fill="hold" grpId="1" nodeType="clickEffect">
                                  <p:stCondLst>
                                    <p:cond delay="0"/>
                                  </p:stCondLst>
                                  <p:childTnLst>
                                    <p:set>
                                      <p:cBhvr>
                                        <p:cTn id="211" dur="1" fill="hold">
                                          <p:stCondLst>
                                            <p:cond delay="0"/>
                                          </p:stCondLst>
                                        </p:cTn>
                                        <p:tgtEl>
                                          <p:spTgt spid="91"/>
                                        </p:tgtEl>
                                        <p:attrNameLst>
                                          <p:attrName>style.visibility</p:attrName>
                                        </p:attrNameLst>
                                      </p:cBhvr>
                                      <p:to>
                                        <p:strVal val="hidden"/>
                                      </p:to>
                                    </p:set>
                                  </p:childTnLst>
                                </p:cTn>
                              </p:par>
                              <p:par>
                                <p:cTn id="212" presetID="1" presetClass="exit" presetSubtype="0" fill="hold" grpId="0" nodeType="withEffect">
                                  <p:stCondLst>
                                    <p:cond delay="0"/>
                                  </p:stCondLst>
                                  <p:childTnLst>
                                    <p:set>
                                      <p:cBhvr>
                                        <p:cTn id="213" dur="1" fill="hold">
                                          <p:stCondLst>
                                            <p:cond delay="0"/>
                                          </p:stCondLst>
                                        </p:cTn>
                                        <p:tgtEl>
                                          <p:spTgt spid="99"/>
                                        </p:tgtEl>
                                        <p:attrNameLst>
                                          <p:attrName>style.visibility</p:attrName>
                                        </p:attrNameLst>
                                      </p:cBhvr>
                                      <p:to>
                                        <p:strVal val="hidden"/>
                                      </p:to>
                                    </p:set>
                                  </p:childTnLst>
                                </p:cTn>
                              </p:par>
                              <p:par>
                                <p:cTn id="214" presetID="0" presetClass="path" presetSubtype="0" accel="50000" decel="50000" fill="hold" grpId="0" nodeType="withEffect">
                                  <p:stCondLst>
                                    <p:cond delay="0"/>
                                  </p:stCondLst>
                                  <p:childTnLst>
                                    <p:animMotion origin="layout" path="M 0 0 L 0 -0.04213 " pathEditMode="relative" ptsTypes="AA">
                                      <p:cBhvr>
                                        <p:cTn id="215" dur="500" fill="hold"/>
                                        <p:tgtEl>
                                          <p:spTgt spid="52"/>
                                        </p:tgtEl>
                                        <p:attrNameLst>
                                          <p:attrName>ppt_x</p:attrName>
                                          <p:attrName>ppt_y</p:attrName>
                                        </p:attrNameLst>
                                      </p:cBhvr>
                                    </p:animMotion>
                                  </p:childTnLst>
                                </p:cTn>
                              </p:par>
                              <p:par>
                                <p:cTn id="216" presetID="0" presetClass="path" presetSubtype="0" accel="50000" decel="50000" fill="hold" grpId="1" nodeType="withEffect">
                                  <p:stCondLst>
                                    <p:cond delay="0"/>
                                  </p:stCondLst>
                                  <p:childTnLst>
                                    <p:animMotion origin="layout" path="M 0 0 L 0 -0.04213 " pathEditMode="relative" ptsTypes="AA">
                                      <p:cBhvr>
                                        <p:cTn id="217" dur="500" fill="hold"/>
                                        <p:tgtEl>
                                          <p:spTgt spid="85"/>
                                        </p:tgtEl>
                                        <p:attrNameLst>
                                          <p:attrName>ppt_x</p:attrName>
                                          <p:attrName>ppt_y</p:attrName>
                                        </p:attrNameLst>
                                      </p:cBhvr>
                                    </p:animMotion>
                                  </p:childTnLst>
                                </p:cTn>
                              </p:par>
                              <p:par>
                                <p:cTn id="218" presetID="0" presetClass="path" presetSubtype="0" accel="50000" decel="50000" fill="hold" grpId="1" nodeType="withEffect">
                                  <p:stCondLst>
                                    <p:cond delay="0"/>
                                  </p:stCondLst>
                                  <p:childTnLst>
                                    <p:animMotion origin="layout" path="M 0 0 L 0 -0.04213 " pathEditMode="relative" ptsTypes="AA">
                                      <p:cBhvr>
                                        <p:cTn id="219" dur="500" fill="hold"/>
                                        <p:tgtEl>
                                          <p:spTgt spid="92"/>
                                        </p:tgtEl>
                                        <p:attrNameLst>
                                          <p:attrName>ppt_x</p:attrName>
                                          <p:attrName>ppt_y</p:attrName>
                                        </p:attrNameLst>
                                      </p:cBhvr>
                                    </p:animMotion>
                                  </p:childTnLst>
                                </p:cTn>
                              </p:par>
                              <p:par>
                                <p:cTn id="220" presetID="0" presetClass="path" presetSubtype="0" accel="50000" decel="50000" fill="hold" grpId="0" nodeType="withEffect">
                                  <p:stCondLst>
                                    <p:cond delay="0"/>
                                  </p:stCondLst>
                                  <p:childTnLst>
                                    <p:animMotion origin="layout" path="M 0 0 L 0 -0.04213 " pathEditMode="relative" ptsTypes="AA">
                                      <p:cBhvr>
                                        <p:cTn id="221" dur="500" fill="hold"/>
                                        <p:tgtEl>
                                          <p:spTgt spid="53"/>
                                        </p:tgtEl>
                                        <p:attrNameLst>
                                          <p:attrName>ppt_x</p:attrName>
                                          <p:attrName>ppt_y</p:attrName>
                                        </p:attrNameLst>
                                      </p:cBhvr>
                                    </p:animMotion>
                                  </p:childTnLst>
                                </p:cTn>
                              </p:par>
                            </p:childTnLst>
                          </p:cTn>
                        </p:par>
                        <p:par>
                          <p:cTn id="222" fill="hold">
                            <p:stCondLst>
                              <p:cond delay="500"/>
                            </p:stCondLst>
                            <p:childTnLst>
                              <p:par>
                                <p:cTn id="223" presetID="22" presetClass="entr" presetSubtype="8" fill="hold" grpId="0" nodeType="afterEffect">
                                  <p:stCondLst>
                                    <p:cond delay="0"/>
                                  </p:stCondLst>
                                  <p:childTnLst>
                                    <p:set>
                                      <p:cBhvr>
                                        <p:cTn id="224" dur="1" fill="hold">
                                          <p:stCondLst>
                                            <p:cond delay="0"/>
                                          </p:stCondLst>
                                        </p:cTn>
                                        <p:tgtEl>
                                          <p:spTgt spid="100"/>
                                        </p:tgtEl>
                                        <p:attrNameLst>
                                          <p:attrName>style.visibility</p:attrName>
                                        </p:attrNameLst>
                                      </p:cBhvr>
                                      <p:to>
                                        <p:strVal val="visible"/>
                                      </p:to>
                                    </p:set>
                                    <p:animEffect transition="in" filter="wipe(left)">
                                      <p:cBhvr>
                                        <p:cTn id="225" dur="500"/>
                                        <p:tgtEl>
                                          <p:spTgt spid="100"/>
                                        </p:tgtEl>
                                      </p:cBhvr>
                                    </p:animEffect>
                                  </p:childTnLst>
                                </p:cTn>
                              </p:par>
                              <p:par>
                                <p:cTn id="226" presetID="1" presetClass="entr" presetSubtype="0" fill="hold" grpId="0" nodeType="withEffect">
                                  <p:stCondLst>
                                    <p:cond delay="0"/>
                                  </p:stCondLst>
                                  <p:childTnLst>
                                    <p:set>
                                      <p:cBhvr>
                                        <p:cTn id="227" dur="1" fill="hold">
                                          <p:stCondLst>
                                            <p:cond delay="0"/>
                                          </p:stCondLst>
                                        </p:cTn>
                                        <p:tgtEl>
                                          <p:spTgt spid="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25" grpId="0" animBg="1"/>
      <p:bldP spid="2" grpId="0"/>
      <p:bldP spid="26" grpId="0" animBg="1"/>
      <p:bldP spid="30" grpId="0" animBg="1"/>
      <p:bldP spid="31" grpId="0" animBg="1"/>
      <p:bldP spid="40" grpId="0" animBg="1"/>
      <p:bldP spid="41" grpId="0" animBg="1"/>
      <p:bldP spid="42" grpId="0" animBg="1"/>
      <p:bldP spid="43" grpId="0" animBg="1"/>
      <p:bldP spid="45" grpId="0" animBg="1"/>
      <p:bldP spid="46" grpId="0" animBg="1"/>
      <p:bldP spid="27" grpId="0" animBg="1"/>
      <p:bldP spid="35" grpId="0" animBg="1"/>
      <p:bldP spid="37" grpId="0" animBg="1"/>
      <p:bldP spid="38" grpId="0" animBg="1"/>
      <p:bldP spid="39" grpId="0" animBg="1"/>
      <p:bldP spid="47" grpId="0" animBg="1"/>
      <p:bldP spid="48" grpId="0" animBg="1"/>
      <p:bldP spid="68" grpId="0" animBg="1"/>
      <p:bldP spid="68" grpId="1" animBg="1"/>
      <p:bldP spid="68" grpId="2" animBg="1"/>
      <p:bldP spid="5" grpId="0" animBg="1"/>
      <p:bldP spid="5" grpId="1" animBg="1"/>
      <p:bldP spid="5" grpId="2" animBg="1"/>
      <p:bldP spid="23" grpId="0" animBg="1"/>
      <p:bldP spid="23" grpId="1" animBg="1"/>
      <p:bldP spid="23" grpId="2" animBg="1"/>
      <p:bldP spid="50" grpId="0" animBg="1"/>
      <p:bldP spid="52" grpId="0"/>
      <p:bldP spid="53" grpId="0"/>
      <p:bldP spid="17" grpId="0" animBg="1"/>
      <p:bldP spid="17" grpId="1" animBg="1"/>
      <p:bldP spid="17" grpId="2" animBg="1"/>
      <p:bldP spid="49" grpId="0" animBg="1"/>
      <p:bldP spid="49" grpId="1" animBg="1"/>
      <p:bldP spid="49" grpId="2" animBg="1"/>
      <p:bldP spid="69" grpId="0"/>
      <p:bldP spid="69" grpId="1"/>
      <p:bldP spid="4" grpId="1" animBg="1"/>
      <p:bldP spid="85" grpId="0"/>
      <p:bldP spid="85" grpId="1"/>
      <p:bldP spid="86" grpId="0"/>
      <p:bldP spid="87" grpId="0"/>
      <p:bldP spid="91" grpId="0"/>
      <p:bldP spid="91" grpId="1"/>
      <p:bldP spid="92" grpId="0"/>
      <p:bldP spid="92" grpId="1"/>
      <p:bldP spid="93" grpId="0"/>
      <p:bldP spid="94" grpId="0"/>
      <p:bldP spid="95" grpId="0"/>
      <p:bldP spid="97" grpId="0"/>
      <p:bldP spid="98" grpId="0"/>
      <p:bldP spid="99" grpId="0"/>
      <p:bldP spid="100" grpId="0"/>
      <p:bldP spid="56" grpId="0" animBg="1"/>
      <p:bldP spid="56" grpId="1" animBg="1"/>
      <p:bldP spid="57" grpId="2" animBg="1"/>
      <p:bldP spid="58" grpId="0"/>
      <p:bldP spid="5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On Stage Feature: Stocks Check</a:t>
            </a:r>
            <a:endParaRPr lang="zh-CN" alt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p:blipFill>
        <p:spPr>
          <a:xfrm>
            <a:off x="457199" y="1824753"/>
            <a:ext cx="8264037" cy="441255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On Stage Feature: </a:t>
            </a:r>
            <a:r>
              <a:rPr lang="en-US" altLang="zh-CN" dirty="0" err="1"/>
              <a:t>ForEx</a:t>
            </a:r>
            <a:endParaRPr lang="zh-CN" alt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rcRect/>
          <a:stretch/>
        </p:blipFill>
        <p:spPr>
          <a:xfrm>
            <a:off x="457200" y="1777677"/>
            <a:ext cx="8124874" cy="43876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5286380" y="1600200"/>
            <a:ext cx="3400420" cy="4525963"/>
          </a:xfrm>
        </p:spPr>
        <p:txBody>
          <a:bodyPr>
            <a:normAutofit/>
          </a:bodyPr>
          <a:lstStyle/>
          <a:p>
            <a:r>
              <a:rPr lang="en-US" altLang="zh-CN" dirty="0">
                <a:latin typeface="+mj-lt"/>
                <a:cs typeface="Courier New" pitchFamily="49" charset="0"/>
              </a:rPr>
              <a:t>Backend</a:t>
            </a:r>
          </a:p>
          <a:p>
            <a:pPr lvl="1"/>
            <a:r>
              <a:rPr lang="en-US" altLang="zh-CN" dirty="0">
                <a:latin typeface="+mj-lt"/>
                <a:cs typeface="Courier New" pitchFamily="49" charset="0"/>
              </a:rPr>
              <a:t>API</a:t>
            </a:r>
          </a:p>
          <a:p>
            <a:pPr lvl="2"/>
            <a:r>
              <a:rPr lang="en-US" altLang="zh-CN" dirty="0" err="1">
                <a:latin typeface="+mj-lt"/>
                <a:cs typeface="Courier New" pitchFamily="49" charset="0"/>
              </a:rPr>
              <a:t>OpenExchange</a:t>
            </a:r>
            <a:endParaRPr lang="en-US" altLang="zh-CN" dirty="0">
              <a:latin typeface="+mj-lt"/>
              <a:cs typeface="Courier New" pitchFamily="49" charset="0"/>
            </a:endParaRPr>
          </a:p>
          <a:p>
            <a:pPr lvl="2"/>
            <a:r>
              <a:rPr lang="en-US" altLang="zh-CN" dirty="0" err="1">
                <a:latin typeface="+mj-lt"/>
                <a:cs typeface="Courier New" pitchFamily="49" charset="0"/>
              </a:rPr>
              <a:t>TwelveData</a:t>
            </a:r>
            <a:endParaRPr lang="en-US" altLang="zh-CN" dirty="0">
              <a:latin typeface="+mj-lt"/>
              <a:cs typeface="Courier New" pitchFamily="49" charset="0"/>
            </a:endParaRPr>
          </a:p>
          <a:p>
            <a:pPr lvl="2"/>
            <a:r>
              <a:rPr lang="en-US" altLang="zh-CN" dirty="0">
                <a:latin typeface="+mj-lt"/>
                <a:cs typeface="Courier New" pitchFamily="49" charset="0"/>
              </a:rPr>
              <a:t>Polygon</a:t>
            </a:r>
          </a:p>
          <a:p>
            <a:pPr lvl="2"/>
            <a:r>
              <a:rPr lang="en-US" altLang="zh-CN" dirty="0">
                <a:latin typeface="+mj-lt"/>
                <a:cs typeface="Courier New" pitchFamily="49" charset="0"/>
              </a:rPr>
              <a:t>Alpha</a:t>
            </a:r>
          </a:p>
          <a:p>
            <a:pPr lvl="1"/>
            <a:r>
              <a:rPr lang="en-US" altLang="zh-CN" dirty="0">
                <a:latin typeface="+mj-lt"/>
                <a:cs typeface="Courier New" pitchFamily="49" charset="0"/>
              </a:rPr>
              <a:t>SQL</a:t>
            </a:r>
          </a:p>
          <a:p>
            <a:pPr lvl="2"/>
            <a:r>
              <a:rPr lang="en-US" altLang="zh-CN" dirty="0" err="1">
                <a:latin typeface="+mj-lt"/>
                <a:cs typeface="Courier New" pitchFamily="49" charset="0"/>
              </a:rPr>
              <a:t>MySQL</a:t>
            </a:r>
            <a:endParaRPr lang="en-US" altLang="zh-CN" dirty="0">
              <a:latin typeface="+mj-lt"/>
              <a:cs typeface="Courier New" pitchFamily="49" charset="0"/>
            </a:endParaRPr>
          </a:p>
          <a:p>
            <a:pPr lvl="2"/>
            <a:endParaRPr lang="en-US" altLang="zh-CN" dirty="0">
              <a:latin typeface="+mj-lt"/>
              <a:cs typeface="Courier New" pitchFamily="49" charset="0"/>
            </a:endParaRPr>
          </a:p>
        </p:txBody>
      </p:sp>
      <p:sp>
        <p:nvSpPr>
          <p:cNvPr id="4" name="Flowchart: Process 3"/>
          <p:cNvSpPr/>
          <p:nvPr/>
        </p:nvSpPr>
        <p:spPr>
          <a:xfrm>
            <a:off x="857224" y="30718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lowchart: Process 4"/>
          <p:cNvSpPr/>
          <p:nvPr/>
        </p:nvSpPr>
        <p:spPr>
          <a:xfrm>
            <a:off x="1357290" y="3357586"/>
            <a:ext cx="2286016" cy="3286124"/>
          </a:xfrm>
          <a:prstGeom prst="flowChartProcess">
            <a:avLst/>
          </a:prstGeom>
          <a:gradFill flip="none" rotWithShape="1">
            <a:gsLst>
              <a:gs pos="0">
                <a:schemeClr val="accent1"/>
              </a:gs>
              <a:gs pos="25000">
                <a:schemeClr val="accent1">
                  <a:lumMod val="20000"/>
                  <a:lumOff val="80000"/>
                </a:schemeClr>
              </a:gs>
              <a:gs pos="50000">
                <a:schemeClr val="accent2">
                  <a:lumMod val="20000"/>
                  <a:lumOff val="80000"/>
                </a:schemeClr>
              </a:gs>
              <a:gs pos="100000">
                <a:schemeClr val="accent2">
                  <a:lumMod val="40000"/>
                  <a:lumOff val="60000"/>
                </a:schemeClr>
              </a:gs>
            </a:gsLst>
            <a:lin ang="16200000" scaled="1"/>
            <a:tileRect/>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14876" y="1600200"/>
            <a:ext cx="3971924" cy="4525963"/>
          </a:xfrm>
        </p:spPr>
        <p:txBody>
          <a:bodyPr>
            <a:normAutofit fontScale="92500"/>
          </a:bodyPr>
          <a:lstStyle/>
          <a:p>
            <a:r>
              <a:rPr lang="en-US" altLang="zh-CN" dirty="0"/>
              <a:t>Data Fetch from third-party APIs</a:t>
            </a:r>
          </a:p>
          <a:p>
            <a:pPr lvl="1"/>
            <a:r>
              <a:rPr lang="en-US" altLang="zh-CN" dirty="0"/>
              <a:t>Create SQL table via JS</a:t>
            </a:r>
          </a:p>
          <a:p>
            <a:pPr lvl="1"/>
            <a:r>
              <a:rPr lang="en-US" altLang="zh-CN" dirty="0"/>
              <a:t>Send </a:t>
            </a:r>
            <a:r>
              <a:rPr lang="en-US" altLang="zh-CN" dirty="0">
                <a:latin typeface="Courier New" pitchFamily="49" charset="0"/>
                <a:cs typeface="Courier New" pitchFamily="49" charset="0"/>
              </a:rPr>
              <a:t>get</a:t>
            </a:r>
            <a:r>
              <a:rPr lang="en-US" altLang="zh-CN" dirty="0">
                <a:latin typeface="+mj-lt"/>
                <a:cs typeface="Courier New" pitchFamily="49" charset="0"/>
              </a:rPr>
              <a:t>, the request from JS</a:t>
            </a:r>
          </a:p>
          <a:p>
            <a:pPr lvl="2"/>
            <a:r>
              <a:rPr lang="en-US" altLang="zh-CN" dirty="0">
                <a:latin typeface="+mj-lt"/>
                <a:cs typeface="Courier New" pitchFamily="49" charset="0"/>
              </a:rPr>
              <a:t>Get data from APIs when the table is empty</a:t>
            </a:r>
          </a:p>
          <a:p>
            <a:pPr lvl="2"/>
            <a:r>
              <a:rPr lang="en-US" altLang="zh-CN" dirty="0">
                <a:latin typeface="+mj-lt"/>
                <a:cs typeface="Courier New" pitchFamily="49" charset="0"/>
              </a:rPr>
              <a:t>Get latest entries from the table otherwise</a:t>
            </a:r>
            <a:endParaRPr lang="zh-CN" altLang="en-US" dirty="0">
              <a:latin typeface="+mj-lt"/>
              <a:cs typeface="Courier New" pitchFamily="49" charset="0"/>
            </a:endParaRPr>
          </a:p>
        </p:txBody>
      </p:sp>
      <p:sp>
        <p:nvSpPr>
          <p:cNvPr id="4" name="Flowchart: Process 3"/>
          <p:cNvSpPr/>
          <p:nvPr/>
        </p:nvSpPr>
        <p:spPr>
          <a:xfrm>
            <a:off x="857224" y="30718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Flowchart: Process 4"/>
          <p:cNvSpPr/>
          <p:nvPr/>
        </p:nvSpPr>
        <p:spPr>
          <a:xfrm>
            <a:off x="1357290" y="3357586"/>
            <a:ext cx="2286016" cy="3286124"/>
          </a:xfrm>
          <a:prstGeom prst="flowChartProcess">
            <a:avLst/>
          </a:prstGeom>
          <a:gradFill flip="none" rotWithShape="1">
            <a:gsLst>
              <a:gs pos="0">
                <a:schemeClr val="accent1"/>
              </a:gs>
              <a:gs pos="25000">
                <a:schemeClr val="accent1">
                  <a:lumMod val="20000"/>
                  <a:lumOff val="80000"/>
                </a:schemeClr>
              </a:gs>
              <a:gs pos="50000">
                <a:schemeClr val="accent2">
                  <a:lumMod val="20000"/>
                  <a:lumOff val="80000"/>
                </a:schemeClr>
              </a:gs>
              <a:gs pos="100000">
                <a:schemeClr val="accent2">
                  <a:lumMod val="40000"/>
                  <a:lumOff val="60000"/>
                </a:schemeClr>
              </a:gs>
            </a:gsLst>
            <a:lin ang="16200000" scaled="1"/>
            <a:tileRect/>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API</a:t>
            </a:r>
          </a:p>
        </p:txBody>
      </p:sp>
      <p:sp>
        <p:nvSpPr>
          <p:cNvPr id="22" name="Flowchart: Process 21"/>
          <p:cNvSpPr/>
          <p:nvPr/>
        </p:nvSpPr>
        <p:spPr>
          <a:xfrm>
            <a:off x="2285984" y="514353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Foreign Exchange Stats Past Month</a:t>
            </a:r>
            <a:endParaRPr lang="zh-CN" altLang="en-US" dirty="0"/>
          </a:p>
        </p:txBody>
      </p:sp>
      <p:sp>
        <p:nvSpPr>
          <p:cNvPr id="23" name="Flowchart: Process 22"/>
          <p:cNvSpPr/>
          <p:nvPr/>
        </p:nvSpPr>
        <p:spPr>
          <a:xfrm>
            <a:off x="1000100" y="407196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Stats</a:t>
            </a:r>
          </a:p>
          <a:p>
            <a:pPr algn="ctr"/>
            <a:r>
              <a:rPr lang="en-US" altLang="zh-CN" dirty="0"/>
              <a:t>Past Month</a:t>
            </a:r>
            <a:endParaRPr lang="zh-CN" altLang="en-US" dirty="0"/>
          </a:p>
        </p:txBody>
      </p:sp>
      <p:sp>
        <p:nvSpPr>
          <p:cNvPr id="25" name="Down Arrow 24"/>
          <p:cNvSpPr/>
          <p:nvPr/>
        </p:nvSpPr>
        <p:spPr>
          <a:xfrm flipV="1">
            <a:off x="3714744" y="4286280"/>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Down Arrow 25"/>
          <p:cNvSpPr/>
          <p:nvPr/>
        </p:nvSpPr>
        <p:spPr>
          <a:xfrm flipV="1">
            <a:off x="2571736" y="4714908"/>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Flowchart: Process 26"/>
          <p:cNvSpPr/>
          <p:nvPr/>
        </p:nvSpPr>
        <p:spPr>
          <a:xfrm>
            <a:off x="1428728" y="4000504"/>
            <a:ext cx="4000528"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Database</a:t>
            </a:r>
          </a:p>
        </p:txBody>
      </p:sp>
      <p:sp>
        <p:nvSpPr>
          <p:cNvPr id="29" name="Down Arrow 28"/>
          <p:cNvSpPr/>
          <p:nvPr/>
        </p:nvSpPr>
        <p:spPr>
          <a:xfrm flipV="1">
            <a:off x="1357290" y="3643338"/>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Down Arrow 31"/>
          <p:cNvSpPr/>
          <p:nvPr/>
        </p:nvSpPr>
        <p:spPr>
          <a:xfrm flipV="1">
            <a:off x="2500298" y="321471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Flowchart: Process 29"/>
          <p:cNvSpPr/>
          <p:nvPr/>
        </p:nvSpPr>
        <p:spPr>
          <a:xfrm>
            <a:off x="285720" y="2857520"/>
            <a:ext cx="4000528"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Database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0-#ppt_h/2"/>
                                          </p:val>
                                        </p:tav>
                                        <p:tav tm="100000">
                                          <p:val>
                                            <p:strVal val="#ppt_y"/>
                                          </p:val>
                                        </p:tav>
                                      </p:tavLst>
                                    </p:anim>
                                  </p:childTnLst>
                                </p:cTn>
                              </p:par>
                              <p:par>
                                <p:cTn id="19" presetID="2" presetClass="entr" presetSubtype="1" fill="hold" grpId="1" nodeType="with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additive="base">
                                        <p:cTn id="21" dur="500" fill="hold"/>
                                        <p:tgtEl>
                                          <p:spTgt spid="27"/>
                                        </p:tgtEl>
                                        <p:attrNameLst>
                                          <p:attrName>ppt_x</p:attrName>
                                        </p:attrNameLst>
                                      </p:cBhvr>
                                      <p:tavLst>
                                        <p:tav tm="0">
                                          <p:val>
                                            <p:strVal val="#ppt_x"/>
                                          </p:val>
                                        </p:tav>
                                        <p:tav tm="100000">
                                          <p:val>
                                            <p:strVal val="#ppt_x"/>
                                          </p:val>
                                        </p:tav>
                                      </p:tavLst>
                                    </p:anim>
                                    <p:anim calcmode="lin" valueType="num">
                                      <p:cBhvr additive="base">
                                        <p:cTn id="22" dur="500" fill="hold"/>
                                        <p:tgtEl>
                                          <p:spTgt spid="27"/>
                                        </p:tgtEl>
                                        <p:attrNameLst>
                                          <p:attrName>ppt_y</p:attrName>
                                        </p:attrNameLst>
                                      </p:cBhvr>
                                      <p:tavLst>
                                        <p:tav tm="0">
                                          <p:val>
                                            <p:strVal val="0-#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500" fill="hold"/>
                                        <p:tgtEl>
                                          <p:spTgt spid="26"/>
                                        </p:tgtEl>
                                        <p:attrNameLst>
                                          <p:attrName>ppt_x</p:attrName>
                                        </p:attrNameLst>
                                      </p:cBhvr>
                                      <p:tavLst>
                                        <p:tav tm="0">
                                          <p:val>
                                            <p:strVal val="#ppt_x"/>
                                          </p:val>
                                        </p:tav>
                                        <p:tav tm="100000">
                                          <p:val>
                                            <p:strVal val="#ppt_x"/>
                                          </p:val>
                                        </p:tav>
                                      </p:tavLst>
                                    </p:anim>
                                    <p:anim calcmode="lin" valueType="num">
                                      <p:cBhvr additive="base">
                                        <p:cTn id="26" dur="500" fill="hold"/>
                                        <p:tgtEl>
                                          <p:spTgt spid="26"/>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ppt_x"/>
                                          </p:val>
                                        </p:tav>
                                        <p:tav tm="100000">
                                          <p:val>
                                            <p:strVal val="#ppt_x"/>
                                          </p:val>
                                        </p:tav>
                                      </p:tavLst>
                                    </p:anim>
                                    <p:anim calcmode="lin" valueType="num">
                                      <p:cBhvr additive="base">
                                        <p:cTn id="30" dur="500" fill="hold"/>
                                        <p:tgtEl>
                                          <p:spTgt spid="25"/>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ppt_x"/>
                                          </p:val>
                                        </p:tav>
                                        <p:tav tm="100000">
                                          <p:val>
                                            <p:strVal val="#ppt_x"/>
                                          </p:val>
                                        </p:tav>
                                      </p:tavLst>
                                    </p:anim>
                                    <p:anim calcmode="lin" valueType="num">
                                      <p:cBhvr additive="base">
                                        <p:cTn id="34" dur="500" fill="hold"/>
                                        <p:tgtEl>
                                          <p:spTgt spid="30"/>
                                        </p:tgtEl>
                                        <p:attrNameLst>
                                          <p:attrName>ppt_y</p:attrName>
                                        </p:attrNameLst>
                                      </p:cBhvr>
                                      <p:tavLst>
                                        <p:tav tm="0">
                                          <p:val>
                                            <p:strVal val="0-#ppt_h/2"/>
                                          </p:val>
                                        </p:tav>
                                        <p:tav tm="100000">
                                          <p:val>
                                            <p:strVal val="#ppt_y"/>
                                          </p:val>
                                        </p:tav>
                                      </p:tavLst>
                                    </p:anim>
                                  </p:childTnLst>
                                </p:cTn>
                              </p:par>
                              <p:par>
                                <p:cTn id="35" presetID="2" presetClass="entr" presetSubtype="1" fill="hold" grpId="0" nodeType="withEffect">
                                  <p:stCondLst>
                                    <p:cond delay="0"/>
                                  </p:stCondLst>
                                  <p:childTnLst>
                                    <p:set>
                                      <p:cBhvr>
                                        <p:cTn id="36" dur="1" fill="hold">
                                          <p:stCondLst>
                                            <p:cond delay="0"/>
                                          </p:stCondLst>
                                        </p:cTn>
                                        <p:tgtEl>
                                          <p:spTgt spid="32"/>
                                        </p:tgtEl>
                                        <p:attrNameLst>
                                          <p:attrName>style.visibility</p:attrName>
                                        </p:attrNameLst>
                                      </p:cBhvr>
                                      <p:to>
                                        <p:strVal val="visible"/>
                                      </p:to>
                                    </p:set>
                                    <p:anim calcmode="lin" valueType="num">
                                      <p:cBhvr additive="base">
                                        <p:cTn id="37" dur="500" fill="hold"/>
                                        <p:tgtEl>
                                          <p:spTgt spid="32"/>
                                        </p:tgtEl>
                                        <p:attrNameLst>
                                          <p:attrName>ppt_x</p:attrName>
                                        </p:attrNameLst>
                                      </p:cBhvr>
                                      <p:tavLst>
                                        <p:tav tm="0">
                                          <p:val>
                                            <p:strVal val="#ppt_x"/>
                                          </p:val>
                                        </p:tav>
                                        <p:tav tm="100000">
                                          <p:val>
                                            <p:strVal val="#ppt_x"/>
                                          </p:val>
                                        </p:tav>
                                      </p:tavLst>
                                    </p:anim>
                                    <p:anim calcmode="lin" valueType="num">
                                      <p:cBhvr additive="base">
                                        <p:cTn id="38" dur="500" fill="hold"/>
                                        <p:tgtEl>
                                          <p:spTgt spid="3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5" grpId="0" animBg="1"/>
      <p:bldP spid="26" grpId="0" animBg="1"/>
      <p:bldP spid="27" grpId="1" animBg="1"/>
      <p:bldP spid="29" grpId="0" animBg="1"/>
      <p:bldP spid="32" grpId="0" animBg="1"/>
      <p:bldP spid="3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lnSpcReduction="10000"/>
          </a:bodyPr>
          <a:lstStyle/>
          <a:p>
            <a:r>
              <a:rPr lang="en-US" altLang="zh-CN" dirty="0">
                <a:latin typeface="+mj-lt"/>
                <a:cs typeface="Courier New" pitchFamily="49" charset="0"/>
              </a:rPr>
              <a:t>Backend API</a:t>
            </a:r>
          </a:p>
          <a:p>
            <a:pPr lvl="1"/>
            <a:r>
              <a:rPr lang="en-US" altLang="zh-CN" dirty="0">
                <a:latin typeface="+mj-lt"/>
                <a:cs typeface="Courier New" pitchFamily="49" charset="0"/>
              </a:rPr>
              <a:t>Get parameters from frontend</a:t>
            </a:r>
          </a:p>
          <a:p>
            <a:pPr lvl="1"/>
            <a:r>
              <a:rPr lang="en-US" altLang="zh-CN" dirty="0">
                <a:latin typeface="+mj-lt"/>
                <a:cs typeface="Courier New" pitchFamily="49" charset="0"/>
              </a:rPr>
              <a:t>Find specific entries from the database and process the data for computation of P&amp;L</a:t>
            </a:r>
          </a:p>
          <a:p>
            <a:pPr lvl="1"/>
            <a:r>
              <a:rPr lang="en-US" altLang="zh-CN" dirty="0">
                <a:latin typeface="+mj-lt"/>
                <a:cs typeface="Courier New" pitchFamily="49" charset="0"/>
              </a:rPr>
              <a:t>Respond to frontend</a:t>
            </a:r>
            <a:endParaRPr lang="zh-CN" altLang="en-US" dirty="0">
              <a:latin typeface="+mj-lt"/>
              <a:cs typeface="Courier New" pitchFamily="49" charset="0"/>
            </a:endParaRPr>
          </a:p>
        </p:txBody>
      </p:sp>
      <p:sp>
        <p:nvSpPr>
          <p:cNvPr id="8" name="Flowchart: Process 7"/>
          <p:cNvSpPr/>
          <p:nvPr/>
        </p:nvSpPr>
        <p:spPr>
          <a:xfrm>
            <a:off x="857224" y="30718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lowchart: Process 8"/>
          <p:cNvSpPr/>
          <p:nvPr/>
        </p:nvSpPr>
        <p:spPr>
          <a:xfrm>
            <a:off x="1357290" y="3357586"/>
            <a:ext cx="2286016" cy="3286124"/>
          </a:xfrm>
          <a:prstGeom prst="flowChartProcess">
            <a:avLst/>
          </a:prstGeom>
          <a:gradFill flip="none" rotWithShape="1">
            <a:gsLst>
              <a:gs pos="0">
                <a:schemeClr val="accent1"/>
              </a:gs>
              <a:gs pos="25000">
                <a:schemeClr val="accent1">
                  <a:lumMod val="20000"/>
                  <a:lumOff val="80000"/>
                </a:schemeClr>
              </a:gs>
              <a:gs pos="50000">
                <a:schemeClr val="accent2">
                  <a:lumMod val="20000"/>
                  <a:lumOff val="80000"/>
                </a:schemeClr>
              </a:gs>
              <a:gs pos="100000">
                <a:schemeClr val="accent2">
                  <a:lumMod val="40000"/>
                  <a:lumOff val="60000"/>
                </a:schemeClr>
              </a:gs>
            </a:gsLst>
            <a:lin ang="16200000" scaled="1"/>
            <a:tileRect/>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API</a:t>
            </a:r>
          </a:p>
        </p:txBody>
      </p:sp>
      <p:sp>
        <p:nvSpPr>
          <p:cNvPr id="10" name="Flowchart: Process 9"/>
          <p:cNvSpPr/>
          <p:nvPr/>
        </p:nvSpPr>
        <p:spPr>
          <a:xfrm>
            <a:off x="2285984" y="514353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Foreign Exchange Stats Past Month</a:t>
            </a:r>
            <a:endParaRPr lang="zh-CN" altLang="en-US" dirty="0"/>
          </a:p>
        </p:txBody>
      </p:sp>
      <p:sp>
        <p:nvSpPr>
          <p:cNvPr id="11" name="Flowchart: Process 10"/>
          <p:cNvSpPr/>
          <p:nvPr/>
        </p:nvSpPr>
        <p:spPr>
          <a:xfrm>
            <a:off x="1000100" y="407196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Stats</a:t>
            </a:r>
          </a:p>
          <a:p>
            <a:pPr algn="ctr"/>
            <a:r>
              <a:rPr lang="en-US" altLang="zh-CN" dirty="0"/>
              <a:t>Past Month</a:t>
            </a:r>
            <a:endParaRPr lang="zh-CN" altLang="en-US" dirty="0"/>
          </a:p>
        </p:txBody>
      </p:sp>
      <p:sp>
        <p:nvSpPr>
          <p:cNvPr id="12" name="Down Arrow 11"/>
          <p:cNvSpPr/>
          <p:nvPr/>
        </p:nvSpPr>
        <p:spPr>
          <a:xfrm flipV="1">
            <a:off x="3714744" y="4286280"/>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Down Arrow 12"/>
          <p:cNvSpPr/>
          <p:nvPr/>
        </p:nvSpPr>
        <p:spPr>
          <a:xfrm flipV="1">
            <a:off x="2571736" y="4714908"/>
            <a:ext cx="142876" cy="10715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Flowchart: Process 13"/>
          <p:cNvSpPr/>
          <p:nvPr/>
        </p:nvSpPr>
        <p:spPr>
          <a:xfrm>
            <a:off x="1428728" y="4000504"/>
            <a:ext cx="4000528"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Database</a:t>
            </a:r>
          </a:p>
        </p:txBody>
      </p:sp>
      <p:sp>
        <p:nvSpPr>
          <p:cNvPr id="15" name="Down Arrow 14"/>
          <p:cNvSpPr/>
          <p:nvPr/>
        </p:nvSpPr>
        <p:spPr>
          <a:xfrm flipV="1">
            <a:off x="1357290" y="3643338"/>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Down Arrow 15"/>
          <p:cNvSpPr/>
          <p:nvPr/>
        </p:nvSpPr>
        <p:spPr>
          <a:xfrm flipV="1">
            <a:off x="2500298" y="321471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Flowchart: Process 16"/>
          <p:cNvSpPr/>
          <p:nvPr/>
        </p:nvSpPr>
        <p:spPr>
          <a:xfrm>
            <a:off x="285720" y="2857520"/>
            <a:ext cx="4000528"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Database</a:t>
            </a:r>
          </a:p>
        </p:txBody>
      </p:sp>
      <p:sp>
        <p:nvSpPr>
          <p:cNvPr id="18" name="Flowchart: Process 17"/>
          <p:cNvSpPr/>
          <p:nvPr/>
        </p:nvSpPr>
        <p:spPr>
          <a:xfrm>
            <a:off x="2000232" y="2286016"/>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19" name="Flowchart: Process 18"/>
          <p:cNvSpPr/>
          <p:nvPr/>
        </p:nvSpPr>
        <p:spPr>
          <a:xfrm>
            <a:off x="357158" y="2928958"/>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Name</a:t>
            </a:r>
            <a:endParaRPr lang="zh-CN" altLang="en-US" dirty="0"/>
          </a:p>
        </p:txBody>
      </p:sp>
      <p:sp>
        <p:nvSpPr>
          <p:cNvPr id="20" name="Flowchart: Process 19"/>
          <p:cNvSpPr/>
          <p:nvPr/>
        </p:nvSpPr>
        <p:spPr>
          <a:xfrm>
            <a:off x="3214678" y="3429024"/>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Current Trend</a:t>
            </a:r>
            <a:endParaRPr lang="zh-CN" altLang="en-US" dirty="0"/>
          </a:p>
        </p:txBody>
      </p:sp>
      <p:sp>
        <p:nvSpPr>
          <p:cNvPr id="21" name="Flowchart: Process 20"/>
          <p:cNvSpPr/>
          <p:nvPr/>
        </p:nvSpPr>
        <p:spPr>
          <a:xfrm>
            <a:off x="1571604" y="4071966"/>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Currency Name</a:t>
            </a:r>
            <a:endParaRPr lang="zh-CN" altLang="en-US" dirty="0"/>
          </a:p>
        </p:txBody>
      </p:sp>
      <p:sp>
        <p:nvSpPr>
          <p:cNvPr id="24" name="Down Arrow 23"/>
          <p:cNvSpPr/>
          <p:nvPr/>
        </p:nvSpPr>
        <p:spPr>
          <a:xfrm flipV="1">
            <a:off x="2643174" y="3143248"/>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Down Arrow 24"/>
          <p:cNvSpPr/>
          <p:nvPr/>
        </p:nvSpPr>
        <p:spPr>
          <a:xfrm flipV="1">
            <a:off x="3857620" y="2643182"/>
            <a:ext cx="142876" cy="1214470"/>
          </a:xfrm>
          <a:prstGeom prst="downArrow">
            <a:avLst/>
          </a:prstGeom>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Down Arrow 25"/>
          <p:cNvSpPr/>
          <p:nvPr/>
        </p:nvSpPr>
        <p:spPr>
          <a:xfrm flipV="1">
            <a:off x="1357290" y="2143140"/>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Down Arrow 26"/>
          <p:cNvSpPr/>
          <p:nvPr/>
        </p:nvSpPr>
        <p:spPr>
          <a:xfrm flipV="1">
            <a:off x="2571736" y="1643074"/>
            <a:ext cx="142876" cy="1071570"/>
          </a:xfrm>
          <a:prstGeom prst="downArrow">
            <a:avLst/>
          </a:prstGeom>
          <a:solidFill>
            <a:schemeClr val="accent2">
              <a:lumMod val="20000"/>
              <a:lumOff val="80000"/>
            </a:schemeClr>
          </a:solidFill>
          <a:ln>
            <a:solidFill>
              <a:schemeClr val="accent2">
                <a:lumMod val="60000"/>
                <a:lumOff val="40000"/>
              </a:schemeClr>
            </a:solidFill>
          </a:ln>
          <a:scene3d>
            <a:camera prst="isometricLeftDown"/>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lowchart: Process 27"/>
          <p:cNvSpPr/>
          <p:nvPr/>
        </p:nvSpPr>
        <p:spPr>
          <a:xfrm>
            <a:off x="1000100" y="57148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ppt_x"/>
                                          </p:val>
                                        </p:tav>
                                        <p:tav tm="100000">
                                          <p:val>
                                            <p:strVal val="#ppt_x"/>
                                          </p:val>
                                        </p:tav>
                                      </p:tavLst>
                                    </p:anim>
                                    <p:anim calcmode="lin" valueType="num">
                                      <p:cBhvr additive="base">
                                        <p:cTn id="12" dur="500" fill="hold"/>
                                        <p:tgtEl>
                                          <p:spTgt spid="19"/>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ppt_x"/>
                                          </p:val>
                                        </p:tav>
                                        <p:tav tm="100000">
                                          <p:val>
                                            <p:strVal val="#ppt_x"/>
                                          </p:val>
                                        </p:tav>
                                      </p:tavLst>
                                    </p:anim>
                                    <p:anim calcmode="lin" valueType="num">
                                      <p:cBhvr additive="base">
                                        <p:cTn id="20"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additive="base">
                                        <p:cTn id="25" dur="500" fill="hold"/>
                                        <p:tgtEl>
                                          <p:spTgt spid="24"/>
                                        </p:tgtEl>
                                        <p:attrNameLst>
                                          <p:attrName>ppt_x</p:attrName>
                                        </p:attrNameLst>
                                      </p:cBhvr>
                                      <p:tavLst>
                                        <p:tav tm="0">
                                          <p:val>
                                            <p:strVal val="#ppt_x"/>
                                          </p:val>
                                        </p:tav>
                                        <p:tav tm="100000">
                                          <p:val>
                                            <p:strVal val="#ppt_x"/>
                                          </p:val>
                                        </p:tav>
                                      </p:tavLst>
                                    </p:anim>
                                    <p:anim calcmode="lin" valueType="num">
                                      <p:cBhvr additive="base">
                                        <p:cTn id="26" dur="500" fill="hold"/>
                                        <p:tgtEl>
                                          <p:spTgt spid="24"/>
                                        </p:tgtEl>
                                        <p:attrNameLst>
                                          <p:attrName>ppt_y</p:attrName>
                                        </p:attrNameLst>
                                      </p:cBhvr>
                                      <p:tavLst>
                                        <p:tav tm="0">
                                          <p:val>
                                            <p:strVal val="0-#ppt_h/2"/>
                                          </p:val>
                                        </p:tav>
                                        <p:tav tm="100000">
                                          <p:val>
                                            <p:strVal val="#ppt_y"/>
                                          </p:val>
                                        </p:tav>
                                      </p:tavLst>
                                    </p:anim>
                                  </p:childTnLst>
                                </p:cTn>
                              </p:par>
                              <p:par>
                                <p:cTn id="27" presetID="2" presetClass="entr" presetSubtype="1"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additive="base">
                                        <p:cTn id="29" dur="500" fill="hold"/>
                                        <p:tgtEl>
                                          <p:spTgt spid="25"/>
                                        </p:tgtEl>
                                        <p:attrNameLst>
                                          <p:attrName>ppt_x</p:attrName>
                                        </p:attrNameLst>
                                      </p:cBhvr>
                                      <p:tavLst>
                                        <p:tav tm="0">
                                          <p:val>
                                            <p:strVal val="#ppt_x"/>
                                          </p:val>
                                        </p:tav>
                                        <p:tav tm="100000">
                                          <p:val>
                                            <p:strVal val="#ppt_x"/>
                                          </p:val>
                                        </p:tav>
                                      </p:tavLst>
                                    </p:anim>
                                    <p:anim calcmode="lin" valueType="num">
                                      <p:cBhvr additive="base">
                                        <p:cTn id="30" dur="500" fill="hold"/>
                                        <p:tgtEl>
                                          <p:spTgt spid="25"/>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additive="base">
                                        <p:cTn id="33" dur="500" fill="hold"/>
                                        <p:tgtEl>
                                          <p:spTgt spid="26"/>
                                        </p:tgtEl>
                                        <p:attrNameLst>
                                          <p:attrName>ppt_x</p:attrName>
                                        </p:attrNameLst>
                                      </p:cBhvr>
                                      <p:tavLst>
                                        <p:tav tm="0">
                                          <p:val>
                                            <p:strVal val="#ppt_x"/>
                                          </p:val>
                                        </p:tav>
                                        <p:tav tm="100000">
                                          <p:val>
                                            <p:strVal val="#ppt_x"/>
                                          </p:val>
                                        </p:tav>
                                      </p:tavLst>
                                    </p:anim>
                                    <p:anim calcmode="lin" valueType="num">
                                      <p:cBhvr additive="base">
                                        <p:cTn id="34" dur="500" fill="hold"/>
                                        <p:tgtEl>
                                          <p:spTgt spid="26"/>
                                        </p:tgtEl>
                                        <p:attrNameLst>
                                          <p:attrName>ppt_y</p:attrName>
                                        </p:attrNameLst>
                                      </p:cBhvr>
                                      <p:tavLst>
                                        <p:tav tm="0">
                                          <p:val>
                                            <p:strVal val="0-#ppt_h/2"/>
                                          </p:val>
                                        </p:tav>
                                        <p:tav tm="100000">
                                          <p:val>
                                            <p:strVal val="#ppt_y"/>
                                          </p:val>
                                        </p:tav>
                                      </p:tavLst>
                                    </p:anim>
                                  </p:childTnLst>
                                </p:cTn>
                              </p:par>
                              <p:par>
                                <p:cTn id="35" presetID="2" presetClass="entr" presetSubtype="1"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anim calcmode="lin" valueType="num">
                                      <p:cBhvr additive="base">
                                        <p:cTn id="37" dur="500" fill="hold"/>
                                        <p:tgtEl>
                                          <p:spTgt spid="27"/>
                                        </p:tgtEl>
                                        <p:attrNameLst>
                                          <p:attrName>ppt_x</p:attrName>
                                        </p:attrNameLst>
                                      </p:cBhvr>
                                      <p:tavLst>
                                        <p:tav tm="0">
                                          <p:val>
                                            <p:strVal val="#ppt_x"/>
                                          </p:val>
                                        </p:tav>
                                        <p:tav tm="100000">
                                          <p:val>
                                            <p:strVal val="#ppt_x"/>
                                          </p:val>
                                        </p:tav>
                                      </p:tavLst>
                                    </p:anim>
                                    <p:anim calcmode="lin" valueType="num">
                                      <p:cBhvr additive="base">
                                        <p:cTn id="38" dur="500" fill="hold"/>
                                        <p:tgtEl>
                                          <p:spTgt spid="27"/>
                                        </p:tgtEl>
                                        <p:attrNameLst>
                                          <p:attrName>ppt_y</p:attrName>
                                        </p:attrNameLst>
                                      </p:cBhvr>
                                      <p:tavLst>
                                        <p:tav tm="0">
                                          <p:val>
                                            <p:strVal val="0-#ppt_h/2"/>
                                          </p:val>
                                        </p:tav>
                                        <p:tav tm="100000">
                                          <p:val>
                                            <p:strVal val="#ppt_y"/>
                                          </p:val>
                                        </p:tav>
                                      </p:tavLst>
                                    </p:anim>
                                  </p:childTnLst>
                                </p:cTn>
                              </p:par>
                              <p:par>
                                <p:cTn id="39" presetID="2" presetClass="entr" presetSubtype="1"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ppt_x"/>
                                          </p:val>
                                        </p:tav>
                                        <p:tav tm="100000">
                                          <p:val>
                                            <p:strVal val="#ppt_x"/>
                                          </p:val>
                                        </p:tav>
                                      </p:tavLst>
                                    </p:anim>
                                    <p:anim calcmode="lin" valueType="num">
                                      <p:cBhvr additive="base">
                                        <p:cTn id="42" dur="500" fill="hold"/>
                                        <p:tgtEl>
                                          <p:spTgt spid="2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4" grpId="0" animBg="1"/>
      <p:bldP spid="25" grpId="0" animBg="1"/>
      <p:bldP spid="26" grpId="0" animBg="1"/>
      <p:bldP spid="27" grpId="0" animBg="1"/>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a:bodyPr>
          <a:lstStyle/>
          <a:p>
            <a:r>
              <a:rPr lang="en-US" altLang="zh-CN" dirty="0">
                <a:latin typeface="+mj-lt"/>
                <a:cs typeface="Courier New" pitchFamily="49" charset="0"/>
              </a:rPr>
              <a:t>Frontend Charts</a:t>
            </a:r>
          </a:p>
          <a:p>
            <a:pPr lvl="1"/>
            <a:r>
              <a:rPr lang="en-US" altLang="zh-CN" dirty="0" err="1">
                <a:latin typeface="+mj-lt"/>
                <a:cs typeface="Courier New" pitchFamily="49" charset="0"/>
              </a:rPr>
              <a:t>Forex</a:t>
            </a:r>
            <a:endParaRPr lang="en-US" altLang="zh-CN" dirty="0">
              <a:latin typeface="+mj-lt"/>
              <a:cs typeface="Courier New" pitchFamily="49" charset="0"/>
            </a:endParaRPr>
          </a:p>
          <a:p>
            <a:pPr lvl="2"/>
            <a:r>
              <a:rPr lang="en-US" altLang="zh-CN" dirty="0" err="1">
                <a:latin typeface="+mj-lt"/>
                <a:cs typeface="Courier New" pitchFamily="49" charset="0"/>
              </a:rPr>
              <a:t>Plotly</a:t>
            </a:r>
            <a:r>
              <a:rPr lang="en-US" altLang="zh-CN" dirty="0">
                <a:latin typeface="+mj-lt"/>
                <a:cs typeface="Courier New" pitchFamily="49" charset="0"/>
              </a:rPr>
              <a:t> for detailed line graph</a:t>
            </a:r>
          </a:p>
          <a:p>
            <a:pPr lvl="2"/>
            <a:r>
              <a:rPr lang="en-US" altLang="zh-CN" dirty="0">
                <a:latin typeface="+mj-lt"/>
                <a:cs typeface="Courier New" pitchFamily="49" charset="0"/>
              </a:rPr>
              <a:t>Canvas for brief view</a:t>
            </a:r>
          </a:p>
          <a:p>
            <a:pPr lvl="1"/>
            <a:r>
              <a:rPr lang="en-US" altLang="zh-CN" dirty="0">
                <a:latin typeface="+mj-lt"/>
                <a:cs typeface="Courier New" pitchFamily="49" charset="0"/>
              </a:rPr>
              <a:t>Stocks</a:t>
            </a:r>
          </a:p>
          <a:p>
            <a:pPr lvl="2"/>
            <a:r>
              <a:rPr lang="en-US" altLang="zh-CN" dirty="0" err="1">
                <a:latin typeface="+mj-lt"/>
                <a:cs typeface="Courier New" pitchFamily="49" charset="0"/>
              </a:rPr>
              <a:t>Echart</a:t>
            </a:r>
            <a:r>
              <a:rPr lang="en-US" altLang="zh-CN" dirty="0">
                <a:latin typeface="+mj-lt"/>
                <a:cs typeface="Courier New" pitchFamily="49" charset="0"/>
              </a:rPr>
              <a:t> for candlestick</a:t>
            </a:r>
          </a:p>
          <a:p>
            <a:pPr lvl="1"/>
            <a:endParaRPr lang="zh-CN" altLang="en-US" dirty="0">
              <a:latin typeface="+mj-lt"/>
              <a:cs typeface="Courier New" pitchFamily="49" charset="0"/>
            </a:endParaRPr>
          </a:p>
        </p:txBody>
      </p:sp>
      <p:sp>
        <p:nvSpPr>
          <p:cNvPr id="28" name="Flowchart: Process 27"/>
          <p:cNvSpPr/>
          <p:nvPr/>
        </p:nvSpPr>
        <p:spPr>
          <a:xfrm>
            <a:off x="1000100" y="29289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23" name="Flowchart: Process 22"/>
          <p:cNvSpPr/>
          <p:nvPr/>
        </p:nvSpPr>
        <p:spPr>
          <a:xfrm>
            <a:off x="1142976" y="4214842"/>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31" name="Flowchart: Process 30"/>
          <p:cNvSpPr/>
          <p:nvPr/>
        </p:nvSpPr>
        <p:spPr>
          <a:xfrm>
            <a:off x="2357422" y="5143512"/>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Behind the Stage – Tech Stacks</a:t>
            </a:r>
            <a:endParaRPr lang="zh-CN" altLang="en-US" dirty="0"/>
          </a:p>
        </p:txBody>
      </p:sp>
      <p:sp>
        <p:nvSpPr>
          <p:cNvPr id="3" name="Content Placeholder 2"/>
          <p:cNvSpPr>
            <a:spLocks noGrp="1"/>
          </p:cNvSpPr>
          <p:nvPr>
            <p:ph idx="1"/>
          </p:nvPr>
        </p:nvSpPr>
        <p:spPr>
          <a:xfrm>
            <a:off x="4786314" y="1600200"/>
            <a:ext cx="3900486" cy="4525963"/>
          </a:xfrm>
        </p:spPr>
        <p:txBody>
          <a:bodyPr>
            <a:normAutofit/>
          </a:bodyPr>
          <a:lstStyle/>
          <a:p>
            <a:r>
              <a:rPr lang="en-US" altLang="zh-CN" dirty="0">
                <a:latin typeface="+mj-lt"/>
                <a:cs typeface="Courier New" pitchFamily="49" charset="0"/>
              </a:rPr>
              <a:t>Frontend UI</a:t>
            </a:r>
          </a:p>
          <a:p>
            <a:pPr lvl="1"/>
            <a:r>
              <a:rPr lang="en-US" altLang="zh-CN" dirty="0">
                <a:latin typeface="+mj-lt"/>
                <a:cs typeface="Courier New" pitchFamily="49" charset="0"/>
              </a:rPr>
              <a:t>Get values from backend</a:t>
            </a:r>
            <a:endParaRPr lang="zh-CN" altLang="en-US" dirty="0">
              <a:latin typeface="+mj-lt"/>
              <a:cs typeface="Courier New" pitchFamily="49" charset="0"/>
            </a:endParaRPr>
          </a:p>
          <a:p>
            <a:pPr lvl="1"/>
            <a:r>
              <a:rPr lang="en-US" altLang="zh-CN" dirty="0">
                <a:latin typeface="+mj-lt"/>
                <a:cs typeface="Courier New" pitchFamily="49" charset="0"/>
              </a:rPr>
              <a:t>JS for corresponding element text changing</a:t>
            </a:r>
          </a:p>
        </p:txBody>
      </p:sp>
      <p:sp>
        <p:nvSpPr>
          <p:cNvPr id="28" name="Flowchart: Process 27"/>
          <p:cNvSpPr/>
          <p:nvPr/>
        </p:nvSpPr>
        <p:spPr>
          <a:xfrm>
            <a:off x="1000100" y="2928910"/>
            <a:ext cx="3071834" cy="3929090"/>
          </a:xfrm>
          <a:prstGeom prst="flowChartProcess">
            <a:avLst/>
          </a:prstGeom>
          <a:gradFill>
            <a:gsLst>
              <a:gs pos="0">
                <a:schemeClr val="accent2">
                  <a:lumMod val="40000"/>
                  <a:lumOff val="60000"/>
                </a:schemeClr>
              </a:gs>
              <a:gs pos="50000">
                <a:schemeClr val="accent1">
                  <a:lumMod val="20000"/>
                  <a:lumOff val="80000"/>
                </a:schemeClr>
              </a:gs>
              <a:gs pos="100000">
                <a:schemeClr val="tx2"/>
              </a:gs>
            </a:gsLst>
            <a:lin ang="5400000" scaled="1"/>
          </a:gra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Stockex</a:t>
            </a:r>
            <a:r>
              <a:rPr lang="en-US" altLang="zh-CN" dirty="0"/>
              <a:t>, the site</a:t>
            </a:r>
          </a:p>
          <a:p>
            <a:pPr algn="ctr"/>
            <a:r>
              <a:rPr lang="en-US" altLang="zh-CN" dirty="0"/>
              <a:t>(NUEDAOFL2RNEXP2RJ)</a:t>
            </a:r>
            <a:endParaRPr lang="zh-CN" altLang="en-US" dirty="0"/>
          </a:p>
        </p:txBody>
      </p:sp>
      <p:sp>
        <p:nvSpPr>
          <p:cNvPr id="23" name="Flowchart: Process 22"/>
          <p:cNvSpPr/>
          <p:nvPr/>
        </p:nvSpPr>
        <p:spPr>
          <a:xfrm>
            <a:off x="1142976" y="4214842"/>
            <a:ext cx="1928826" cy="642942"/>
          </a:xfrm>
          <a:prstGeom prst="flowChartProcess">
            <a:avLst/>
          </a:prstGeom>
          <a:solidFill>
            <a:schemeClr val="accent2">
              <a:lumMod val="60000"/>
              <a:lumOff val="40000"/>
            </a:schemeClr>
          </a:solidFill>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Stocks Page</a:t>
            </a:r>
            <a:endParaRPr lang="zh-CN" altLang="en-US" dirty="0"/>
          </a:p>
        </p:txBody>
      </p:sp>
      <p:sp>
        <p:nvSpPr>
          <p:cNvPr id="31" name="Flowchart: Process 30"/>
          <p:cNvSpPr/>
          <p:nvPr/>
        </p:nvSpPr>
        <p:spPr>
          <a:xfrm>
            <a:off x="2357422" y="5143512"/>
            <a:ext cx="1928826" cy="642942"/>
          </a:xfrm>
          <a:prstGeom prst="flowChartProcess">
            <a:avLst/>
          </a:prstGeom>
          <a:ln w="34925">
            <a:solidFill>
              <a:srgbClr val="FFFFFF"/>
            </a:solidFill>
          </a:ln>
          <a:effectLst>
            <a:outerShdw blurRad="317500" dir="2700000" algn="ctr">
              <a:srgbClr val="000000">
                <a:alpha val="43000"/>
              </a:srgbClr>
            </a:outerShdw>
          </a:effectLst>
          <a:scene3d>
            <a:camera prst="perspectiveFront" fov="2700000">
              <a:rot lat="19086000" lon="19067999" rev="3108000"/>
            </a:camera>
            <a:lightRig rig="threePt" dir="t">
              <a:rot lat="0" lon="0" rev="0"/>
            </a:lightRig>
          </a:scene3d>
          <a:sp3d extrusionH="38100" prstMaterial="clear">
            <a:bevelT w="260350" h="50800" prst="softRound"/>
            <a:bevelB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Forex</a:t>
            </a:r>
            <a:r>
              <a:rPr lang="en-US" altLang="zh-CN" dirty="0"/>
              <a:t> Page</a:t>
            </a:r>
            <a:endParaRPr lang="zh-CN" alt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813</TotalTime>
  <Words>1806</Words>
  <Application>Microsoft Macintosh PowerPoint</Application>
  <PresentationFormat>On-screen Show (4:3)</PresentationFormat>
  <Paragraphs>188</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Courier New</vt:lpstr>
      <vt:lpstr>Office Theme</vt:lpstr>
      <vt:lpstr>Stockex</vt:lpstr>
      <vt:lpstr>Architecture</vt:lpstr>
      <vt:lpstr>On Stage Feature: Stocks Check</vt:lpstr>
      <vt:lpstr>On Stage Feature: ForEx</vt:lpstr>
      <vt:lpstr>Behind the Stage – Tech Stacks</vt:lpstr>
      <vt:lpstr>Behind the Stage – Tech Stacks</vt:lpstr>
      <vt:lpstr>Behind the Stage – Tech Stacks</vt:lpstr>
      <vt:lpstr>Behind the Stage – Tech Stacks</vt:lpstr>
      <vt:lpstr>Behind the Stage – Tech Stacks</vt:lpstr>
      <vt:lpstr>Behind the Stage – Tech Stacks</vt:lpstr>
      <vt:lpstr>Behind the Stage – Tech Stacks</vt:lpstr>
      <vt:lpstr>Behind the Stage – Tech Stacks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Documentation for Stockex</dc:title>
  <dc:creator>Pengqi Gu</dc:creator>
  <cp:lastModifiedBy>芃骐 顾</cp:lastModifiedBy>
  <cp:revision>95</cp:revision>
  <dcterms:created xsi:type="dcterms:W3CDTF">2025-07-30T02:32:01Z</dcterms:created>
  <dcterms:modified xsi:type="dcterms:W3CDTF">2025-07-31T09:09:29Z</dcterms:modified>
</cp:coreProperties>
</file>

<file path=docProps/thumbnail.jpeg>
</file>